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1"/>
  </p:sldMasterIdLst>
  <p:notesMasterIdLst>
    <p:notesMasterId r:id="rId21"/>
  </p:notesMasterIdLst>
  <p:sldIdLst>
    <p:sldId id="1144" r:id="rId2"/>
    <p:sldId id="1284" r:id="rId3"/>
    <p:sldId id="1285" r:id="rId4"/>
    <p:sldId id="1288" r:id="rId5"/>
    <p:sldId id="1286" r:id="rId6"/>
    <p:sldId id="1287" r:id="rId7"/>
    <p:sldId id="1289" r:id="rId8"/>
    <p:sldId id="1290" r:id="rId9"/>
    <p:sldId id="1291" r:id="rId10"/>
    <p:sldId id="1292" r:id="rId11"/>
    <p:sldId id="1293" r:id="rId12"/>
    <p:sldId id="1294" r:id="rId13"/>
    <p:sldId id="1298" r:id="rId14"/>
    <p:sldId id="1295" r:id="rId15"/>
    <p:sldId id="1296" r:id="rId16"/>
    <p:sldId id="1297" r:id="rId17"/>
    <p:sldId id="1299" r:id="rId18"/>
    <p:sldId id="1300" r:id="rId19"/>
    <p:sldId id="1301" r:id="rId20"/>
  </p:sldIdLst>
  <p:sldSz cx="9144000" cy="6858000" type="screen4x3"/>
  <p:notesSz cx="7104063" cy="10234613"/>
  <p:embeddedFontLst>
    <p:embeddedFont>
      <p:font typeface="Trebuchet MS" panose="020B0603020202020204" pitchFamily="34" charset="0"/>
      <p:regular r:id="rId22"/>
      <p:bold r:id="rId23"/>
      <p:italic r:id="rId24"/>
      <p:boldItalic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다음_SemiBold" panose="02000700060000000000" pitchFamily="2" charset="-127"/>
      <p:regular r:id="rId28"/>
    </p:embeddedFont>
    <p:embeddedFont>
      <p:font typeface="나눔고딕" panose="020D0604000000000000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orient="horz" pos="981">
          <p15:clr>
            <a:srgbClr val="A4A3A4"/>
          </p15:clr>
        </p15:guide>
        <p15:guide id="3" pos="158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  <a:srgbClr val="0000FF"/>
    <a:srgbClr val="009900"/>
    <a:srgbClr val="F8F8F8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01" autoAdjust="0"/>
    <p:restoredTop sz="78589" autoAdjust="0"/>
  </p:normalViewPr>
  <p:slideViewPr>
    <p:cSldViewPr showGuides="1">
      <p:cViewPr>
        <p:scale>
          <a:sx n="70" d="100"/>
          <a:sy n="70" d="100"/>
        </p:scale>
        <p:origin x="-906" y="-96"/>
      </p:cViewPr>
      <p:guideLst>
        <p:guide orient="horz" pos="2160"/>
        <p:guide orient="horz" pos="981"/>
        <p:guide pos="158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950"/>
    </p:cViewPr>
  </p:sorterViewPr>
  <p:notesViewPr>
    <p:cSldViewPr>
      <p:cViewPr varScale="1">
        <p:scale>
          <a:sx n="75" d="100"/>
          <a:sy n="75" d="100"/>
        </p:scale>
        <p:origin x="1752" y="60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8427" cy="511730"/>
          </a:xfrm>
          <a:prstGeom prst="rect">
            <a:avLst/>
          </a:prstGeom>
        </p:spPr>
        <p:txBody>
          <a:bodyPr vert="horz" lIns="94787" tIns="47393" rIns="94787" bIns="47393" rtlCol="0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3" y="1"/>
            <a:ext cx="3078427" cy="511730"/>
          </a:xfrm>
          <a:prstGeom prst="rect">
            <a:avLst/>
          </a:prstGeom>
        </p:spPr>
        <p:txBody>
          <a:bodyPr vert="horz" lIns="94787" tIns="47393" rIns="94787" bIns="47393" rtlCol="0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DCF54973-D966-49B4-95FF-1EBA00B843D4}" type="datetimeFigureOut">
              <a:rPr lang="ko-KR" altLang="en-US" smtClean="0"/>
              <a:pPr/>
              <a:t>2020-08-31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6763"/>
            <a:ext cx="5119687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87" tIns="47393" rIns="94787" bIns="47393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861442"/>
            <a:ext cx="5683250" cy="4605576"/>
          </a:xfrm>
          <a:prstGeom prst="rect">
            <a:avLst/>
          </a:prstGeom>
        </p:spPr>
        <p:txBody>
          <a:bodyPr vert="horz" lIns="94787" tIns="47393" rIns="94787" bIns="47393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8427" cy="511730"/>
          </a:xfrm>
          <a:prstGeom prst="rect">
            <a:avLst/>
          </a:prstGeom>
        </p:spPr>
        <p:txBody>
          <a:bodyPr vert="horz" lIns="94787" tIns="47393" rIns="94787" bIns="47393" rtlCol="0" anchor="b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3" y="9721107"/>
            <a:ext cx="3078427" cy="511730"/>
          </a:xfrm>
          <a:prstGeom prst="rect">
            <a:avLst/>
          </a:prstGeom>
        </p:spPr>
        <p:txBody>
          <a:bodyPr vert="horz" lIns="94787" tIns="47393" rIns="94787" bIns="47393" rtlCol="0" anchor="b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EDC2F61F-FF18-443B-A6DF-FE26CC4F32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430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3CAE3-9B7B-4900-9D30-2834D330D2A0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822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2647" y="1420515"/>
            <a:ext cx="7886700" cy="5683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auto">
          <a:xfrm>
            <a:off x="0" y="6416675"/>
            <a:ext cx="9144000" cy="44132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388" y="65088"/>
            <a:ext cx="8712200" cy="3016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90500" y="430213"/>
            <a:ext cx="8786813" cy="47850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619500" y="6597650"/>
            <a:ext cx="1905000" cy="2571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7BDDAA6-936E-4A8C-833B-804A73A560A4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78625" y="65088"/>
            <a:ext cx="2198688" cy="1211262"/>
          </a:xfrm>
          <a:prstGeom prst="rect">
            <a:avLst/>
          </a:prstGeo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79388" y="65088"/>
            <a:ext cx="6446837" cy="121126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619500" y="6597650"/>
            <a:ext cx="1905000" cy="2571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F9F6313-6AED-49EA-A16D-6372E3606CB3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5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ko-KR" dirty="0" smtClean="0"/>
              <a:t>Click to edit Master subtitle style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925" y="6488642"/>
            <a:ext cx="533627" cy="365125"/>
          </a:xfrm>
          <a:prstGeom prst="rect">
            <a:avLst/>
          </a:prstGeom>
        </p:spPr>
        <p:txBody>
          <a:bodyPr/>
          <a:lstStyle/>
          <a:p>
            <a:fld id="{569F084A-0342-47D2-BADC-59EC213A93F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718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2"/>
          <p:cNvSpPr>
            <a:spLocks noGrp="1"/>
          </p:cNvSpPr>
          <p:nvPr>
            <p:ph idx="1"/>
          </p:nvPr>
        </p:nvSpPr>
        <p:spPr>
          <a:xfrm>
            <a:off x="628650" y="954089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 dirty="0"/>
          </a:p>
        </p:txBody>
      </p:sp>
      <p:sp>
        <p:nvSpPr>
          <p:cNvPr id="6" name="제목 개체 틀 1"/>
          <p:cNvSpPr>
            <a:spLocks noGrp="1"/>
          </p:cNvSpPr>
          <p:nvPr>
            <p:ph type="title"/>
          </p:nvPr>
        </p:nvSpPr>
        <p:spPr>
          <a:xfrm>
            <a:off x="422647" y="124472"/>
            <a:ext cx="7886700" cy="568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619500" y="6597650"/>
            <a:ext cx="1905000" cy="2571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711A173-7B9A-4F15-BB53-6F7EEC07B345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388" y="65088"/>
            <a:ext cx="8712200" cy="3016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90500" y="430213"/>
            <a:ext cx="4316413" cy="84613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59313" y="430213"/>
            <a:ext cx="4318000" cy="84613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3619500" y="6597650"/>
            <a:ext cx="1905000" cy="2571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074942E-24E2-4516-9927-5E5604421890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>
          <a:xfrm>
            <a:off x="3619500" y="6597650"/>
            <a:ext cx="1905000" cy="2571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E475CDE-7B56-4DFD-B386-4EC4C321B844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388" y="65088"/>
            <a:ext cx="8712200" cy="3016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3619500" y="6597650"/>
            <a:ext cx="1905000" cy="2571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7095FD-23F9-4EE8-87EC-D9A7203169B8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>
          <a:xfrm>
            <a:off x="107504" y="6484193"/>
            <a:ext cx="1905000" cy="2571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CEFE47D-E299-4F8C-8668-9616C9FE925C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3619500" y="6597650"/>
            <a:ext cx="1905000" cy="2571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8D2DB1E-5BEE-406D-AD7D-082FE7E06654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smtClean="0"/>
              <a:t>Click icon to add picture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3619500" y="6597650"/>
            <a:ext cx="1905000" cy="2571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F53F383-C33F-45EE-B421-3850D244CAB6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3"/>
          <p:cNvGrpSpPr>
            <a:grpSpLocks/>
          </p:cNvGrpSpPr>
          <p:nvPr/>
        </p:nvGrpSpPr>
        <p:grpSpPr bwMode="auto">
          <a:xfrm>
            <a:off x="0" y="-12700"/>
            <a:ext cx="9144000" cy="877888"/>
            <a:chOff x="0" y="-8"/>
            <a:chExt cx="6240" cy="553"/>
          </a:xfrm>
          <a:solidFill>
            <a:schemeClr val="bg1">
              <a:lumMod val="65000"/>
            </a:schemeClr>
          </a:solidFill>
        </p:grpSpPr>
        <p:sp>
          <p:nvSpPr>
            <p:cNvPr id="18" name="Rectangle 9"/>
            <p:cNvSpPr>
              <a:spLocks noChangeArrowheads="1"/>
            </p:cNvSpPr>
            <p:nvPr userDrawn="1"/>
          </p:nvSpPr>
          <p:spPr bwMode="auto">
            <a:xfrm>
              <a:off x="0" y="-8"/>
              <a:ext cx="6240" cy="54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9" name="Line 12"/>
            <p:cNvSpPr>
              <a:spLocks noChangeShapeType="1"/>
            </p:cNvSpPr>
            <p:nvPr userDrawn="1"/>
          </p:nvSpPr>
          <p:spPr bwMode="auto">
            <a:xfrm>
              <a:off x="0" y="545"/>
              <a:ext cx="6240" cy="0"/>
            </a:xfrm>
            <a:prstGeom prst="line">
              <a:avLst/>
            </a:prstGeom>
            <a:grp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36550" y="954089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20" name="Rectangle 20"/>
          <p:cNvSpPr>
            <a:spLocks noChangeArrowheads="1"/>
          </p:cNvSpPr>
          <p:nvPr/>
        </p:nvSpPr>
        <p:spPr bwMode="auto">
          <a:xfrm>
            <a:off x="336550" y="152400"/>
            <a:ext cx="38100" cy="503238"/>
          </a:xfrm>
          <a:prstGeom prst="rect">
            <a:avLst/>
          </a:prstGeom>
          <a:solidFill>
            <a:schemeClr val="tx1"/>
          </a:solidFill>
          <a:ln w="9525" algn="ctr">
            <a:solidFill>
              <a:srgbClr val="808080"/>
            </a:solidFill>
            <a:miter lim="800000"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2" name="제목 개체 틀 1"/>
          <p:cNvSpPr>
            <a:spLocks noGrp="1"/>
          </p:cNvSpPr>
          <p:nvPr>
            <p:ph type="title"/>
          </p:nvPr>
        </p:nvSpPr>
        <p:spPr>
          <a:xfrm>
            <a:off x="422647" y="124472"/>
            <a:ext cx="7886700" cy="568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0" y="6416675"/>
            <a:ext cx="9144000" cy="44132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marL="0" marR="0" indent="0" algn="l" defTabSz="914400" rtl="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tabLst/>
        <a:defRPr sz="2800">
          <a:solidFill>
            <a:schemeClr val="tx1"/>
          </a:solidFill>
          <a:latin typeface="다음_SemiBold" panose="02000700060000000000" pitchFamily="2" charset="-127"/>
          <a:ea typeface="다음_SemiBold" panose="02000700060000000000" pitchFamily="2" charset="-127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1200">
          <a:solidFill>
            <a:schemeClr val="tx1"/>
          </a:solidFill>
          <a:latin typeface="Trebuchet MS" pitchFamily="34" charset="0"/>
          <a:ea typeface="굴림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1200">
          <a:solidFill>
            <a:schemeClr val="tx1"/>
          </a:solidFill>
          <a:latin typeface="Trebuchet MS" pitchFamily="34" charset="0"/>
          <a:ea typeface="굴림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1200">
          <a:solidFill>
            <a:schemeClr val="tx1"/>
          </a:solidFill>
          <a:latin typeface="Trebuchet MS" pitchFamily="34" charset="0"/>
          <a:ea typeface="굴림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1200">
          <a:solidFill>
            <a:schemeClr val="tx1"/>
          </a:solidFill>
          <a:latin typeface="Trebuchet MS" pitchFamily="34" charset="0"/>
          <a:ea typeface="굴림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1200">
          <a:solidFill>
            <a:schemeClr val="tx1"/>
          </a:solidFill>
          <a:latin typeface="Trebuchet MS" pitchFamily="34" charset="0"/>
          <a:ea typeface="굴림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1200">
          <a:solidFill>
            <a:schemeClr val="tx1"/>
          </a:solidFill>
          <a:latin typeface="Trebuchet MS" pitchFamily="34" charset="0"/>
          <a:ea typeface="굴림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1200">
          <a:solidFill>
            <a:schemeClr val="tx1"/>
          </a:solidFill>
          <a:latin typeface="Trebuchet MS" pitchFamily="34" charset="0"/>
          <a:ea typeface="굴림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1200">
          <a:solidFill>
            <a:schemeClr val="tx1"/>
          </a:solidFill>
          <a:latin typeface="Trebuchet MS" pitchFamily="34" charset="0"/>
          <a:ea typeface="굴림" charset="-127"/>
        </a:defRPr>
      </a:lvl9pPr>
    </p:titleStyle>
    <p:bodyStyle>
      <a:lvl1pPr marL="355600" indent="-355600" algn="l" rtl="0" eaLnBrk="1" fontAlgn="base" latinLnBrk="1" hangingPunct="1">
        <a:lnSpc>
          <a:spcPct val="120000"/>
        </a:lnSpc>
        <a:spcBef>
          <a:spcPct val="30000"/>
        </a:spcBef>
        <a:spcAft>
          <a:spcPct val="0"/>
        </a:spcAft>
        <a:buFontTx/>
        <a:buBlip>
          <a:blip r:embed="rId14"/>
        </a:buBlip>
        <a:defRPr lang="ko-KR" altLang="en-US" sz="1800" b="1" kern="1200" dirty="0" smtClean="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542925" indent="-184150" algn="l" rtl="0" eaLnBrk="1" fontAlgn="base" latinLnBrk="1" hangingPunct="1">
        <a:lnSpc>
          <a:spcPct val="120000"/>
        </a:lnSpc>
        <a:spcBef>
          <a:spcPct val="30000"/>
        </a:spcBef>
        <a:spcAft>
          <a:spcPct val="0"/>
        </a:spcAft>
        <a:buFont typeface="Wingdings" panose="05000000000000000000" pitchFamily="2" charset="2"/>
        <a:buChar char="§"/>
        <a:defRPr lang="ko-KR" altLang="en-US" sz="1600" b="0" kern="1200" dirty="0" smtClean="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2pPr>
      <a:lvl3pPr marL="723900" indent="-190500" algn="l" rtl="0" eaLnBrk="1" fontAlgn="base" latinLnBrk="1" hangingPunct="1">
        <a:lnSpc>
          <a:spcPct val="120000"/>
        </a:lnSpc>
        <a:spcBef>
          <a:spcPct val="30000"/>
        </a:spcBef>
        <a:spcAft>
          <a:spcPct val="0"/>
        </a:spcAft>
        <a:buFont typeface="나눔고딕" panose="020D0604000000000000" pitchFamily="50" charset="-127"/>
        <a:buChar char="­"/>
        <a:defRPr lang="ko-KR" altLang="en-US" sz="1400" b="0" kern="1200" dirty="0" smtClean="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3pPr>
      <a:lvl4pPr marL="901700" indent="-177800" algn="l" rtl="0" eaLnBrk="1" fontAlgn="base" latinLnBrk="1" hangingPunct="1">
        <a:lnSpc>
          <a:spcPct val="12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lang="ko-KR" altLang="en-US" sz="1400" b="0" kern="1200" dirty="0" smtClean="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4pPr>
      <a:lvl5pPr marL="1079500" indent="-177800" algn="l" rtl="0" eaLnBrk="1" fontAlgn="base" latinLnBrk="1" hangingPunct="1">
        <a:lnSpc>
          <a:spcPct val="120000"/>
        </a:lnSpc>
        <a:spcBef>
          <a:spcPct val="30000"/>
        </a:spcBef>
        <a:spcAft>
          <a:spcPct val="0"/>
        </a:spcAft>
        <a:buFont typeface="나눔고딕" panose="020D0604000000000000" pitchFamily="50" charset="-127"/>
        <a:buChar char="­"/>
        <a:defRPr lang="ko-KR" altLang="en-US" sz="1400" b="0" kern="1200" dirty="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j-lt"/>
          <a:ea typeface="+mj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j-lt"/>
          <a:ea typeface="+mj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j-lt"/>
          <a:ea typeface="+mj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j-lt"/>
          <a:ea typeface="+mj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740" y="1772816"/>
            <a:ext cx="7886700" cy="3240360"/>
          </a:xfrm>
        </p:spPr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특강</a:t>
            </a:r>
            <a:r>
              <a:rPr lang="en-US" altLang="ko-KR" smtClean="0"/>
              <a:t>] </a:t>
            </a:r>
            <a:r>
              <a:rPr lang="ko-KR" altLang="en-US" smtClean="0"/>
              <a:t>인공지능과 미래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z="2400" smtClean="0"/>
              <a:t/>
            </a:r>
            <a:br>
              <a:rPr lang="en-US" altLang="ko-KR" sz="2400" smtClean="0"/>
            </a:br>
            <a:r>
              <a:rPr lang="en-US" altLang="ko-KR" sz="2400" smtClean="0"/>
              <a:t/>
            </a:r>
            <a:br>
              <a:rPr lang="en-US" altLang="ko-KR" sz="2400" smtClean="0"/>
            </a:br>
            <a:r>
              <a:rPr lang="en-US" altLang="ko-KR" sz="2400"/>
              <a:t/>
            </a:r>
            <a:br>
              <a:rPr lang="en-US" altLang="ko-KR" sz="2400"/>
            </a:br>
            <a:r>
              <a:rPr lang="en-US" altLang="ko-KR" sz="2000" smtClean="0"/>
              <a:t>2020.8.31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한국</a:t>
            </a:r>
            <a:r>
              <a:rPr lang="en-US" altLang="ko-KR" sz="2000" smtClean="0"/>
              <a:t>IT</a:t>
            </a:r>
            <a:r>
              <a:rPr lang="ko-KR" altLang="en-US" sz="2000" smtClean="0"/>
              <a:t>비즈니스진흥협회</a:t>
            </a:r>
            <a:r>
              <a:rPr lang="en-US" altLang="ko-KR" sz="2000"/>
              <a:t/>
            </a:r>
            <a:br>
              <a:rPr lang="en-US" altLang="ko-KR" sz="2000"/>
            </a:br>
            <a:r>
              <a:rPr lang="ko-KR" altLang="en-US" sz="2000" smtClean="0"/>
              <a:t>강사 김현호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38339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사진 및 영상 처리 기술</a:t>
            </a:r>
            <a:endParaRPr lang="en-US" altLang="ko-KR" smtClean="0"/>
          </a:p>
          <a:p>
            <a:r>
              <a:rPr lang="ko-KR" altLang="en-US" smtClean="0"/>
              <a:t>필터링</a:t>
            </a:r>
            <a:r>
              <a:rPr lang="en-US" altLang="ko-KR" smtClean="0"/>
              <a:t>, </a:t>
            </a:r>
            <a:r>
              <a:rPr lang="ko-KR" altLang="en-US" smtClean="0"/>
              <a:t>리사이징 등 적용</a:t>
            </a: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이미지 처리 </a:t>
            </a:r>
            <a:r>
              <a:rPr lang="en-US" altLang="ko-KR" smtClean="0"/>
              <a:t>(CNN)</a:t>
            </a:r>
            <a:endParaRPr lang="ko-KR" altLang="en-US"/>
          </a:p>
        </p:txBody>
      </p:sp>
      <p:pic>
        <p:nvPicPr>
          <p:cNvPr id="4" name="Picture 2" descr="https://ren-fengbo.lab.asu.edu/sites/default/files/styles/panopoly_image_full/public/fpga_accel_bcnn_fig_1.png?itok=bhU2jU8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88840"/>
            <a:ext cx="7008266" cy="196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cambridgespark.com/content/tutorials/convolutional-neural-networks-with-keras/figures/convolv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194637"/>
            <a:ext cx="2476194" cy="116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cambridgespark.com/content/tutorials/convolutional-neural-networks-with-keras/figures/len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4662036"/>
            <a:ext cx="2784824" cy="139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cambridgespark.com/content/tutorials/convolutional-neural-networks-with-keras/figures/poo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485968"/>
            <a:ext cx="1872208" cy="78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오른쪽 화살표 8"/>
          <p:cNvSpPr/>
          <p:nvPr/>
        </p:nvSpPr>
        <p:spPr bwMode="auto">
          <a:xfrm>
            <a:off x="3779912" y="4656481"/>
            <a:ext cx="360040" cy="1267460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3823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언어 또는 시계열 데이터 처리</a:t>
            </a:r>
            <a:endParaRPr lang="en-US" altLang="ko-KR" smtClean="0"/>
          </a:p>
          <a:p>
            <a:r>
              <a:rPr lang="ko-KR" altLang="en-US" smtClean="0"/>
              <a:t>번역</a:t>
            </a:r>
            <a:r>
              <a:rPr lang="en-US" altLang="ko-KR" smtClean="0"/>
              <a:t>, </a:t>
            </a:r>
            <a:r>
              <a:rPr lang="ko-KR" altLang="en-US" smtClean="0"/>
              <a:t>채팅</a:t>
            </a:r>
            <a:r>
              <a:rPr lang="en-US" altLang="ko-KR" smtClean="0"/>
              <a:t>, </a:t>
            </a:r>
            <a:r>
              <a:rPr lang="ko-KR" altLang="en-US" smtClean="0"/>
              <a:t>주가예측 등</a:t>
            </a: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자연어 처리 </a:t>
            </a:r>
            <a:r>
              <a:rPr lang="en-US" altLang="ko-KR" smtClean="0"/>
              <a:t>(RNN)</a:t>
            </a:r>
            <a:endParaRPr lang="ko-KR" altLang="en-US"/>
          </a:p>
        </p:txBody>
      </p:sp>
      <p:pic>
        <p:nvPicPr>
          <p:cNvPr id="3074" name="Picture 2" descr="seq2seq 이미지 검색결과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00808"/>
            <a:ext cx="7610475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ew yorker computer 이미지 검색결과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005064"/>
            <a:ext cx="209550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733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행동에 따른 보상을 평가하여 지속적 개선 </a:t>
            </a:r>
            <a:r>
              <a:rPr lang="en-US" altLang="ko-KR" smtClean="0"/>
              <a:t>(</a:t>
            </a:r>
            <a:r>
              <a:rPr lang="ko-KR" altLang="en-US" smtClean="0"/>
              <a:t>진화</a:t>
            </a:r>
            <a:r>
              <a:rPr lang="en-US" altLang="ko-KR" smtClean="0"/>
              <a:t>/</a:t>
            </a:r>
            <a:r>
              <a:rPr lang="ko-KR" altLang="en-US" smtClean="0"/>
              <a:t>성장</a:t>
            </a:r>
            <a:r>
              <a:rPr lang="en-US" altLang="ko-KR" smtClean="0"/>
              <a:t>)</a:t>
            </a:r>
          </a:p>
          <a:p>
            <a:r>
              <a:rPr lang="ko-KR" altLang="en-US" smtClean="0"/>
              <a:t>알파고</a:t>
            </a:r>
            <a:r>
              <a:rPr lang="en-US" altLang="ko-KR" smtClean="0"/>
              <a:t>, </a:t>
            </a:r>
            <a:r>
              <a:rPr lang="ko-KR" altLang="en-US" smtClean="0"/>
              <a:t>자율주행</a:t>
            </a:r>
            <a:r>
              <a:rPr lang="en-US" altLang="ko-KR" smtClean="0"/>
              <a:t>, </a:t>
            </a:r>
            <a:r>
              <a:rPr lang="ko-KR" altLang="en-US" smtClean="0"/>
              <a:t>인공생명체 등</a:t>
            </a:r>
            <a:endParaRPr lang="en-US" altLang="ko-KR" smtClean="0"/>
          </a:p>
          <a:p>
            <a:r>
              <a:rPr lang="ko-KR" altLang="en-US" smtClean="0"/>
              <a:t>주어진 환경에서 시뮬레이션 </a:t>
            </a:r>
            <a:r>
              <a:rPr lang="en-US" altLang="ko-KR" smtClean="0">
                <a:sym typeface="Wingdings" panose="05000000000000000000" pitchFamily="2" charset="2"/>
              </a:rPr>
              <a:t></a:t>
            </a:r>
            <a:r>
              <a:rPr lang="ko-KR" altLang="en-US" smtClean="0"/>
              <a:t> 시행착오 및 경험과 판단</a:t>
            </a: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강화학습</a:t>
            </a:r>
            <a:endParaRPr lang="ko-KR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492896"/>
            <a:ext cx="3984308" cy="2282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498" y="2586350"/>
            <a:ext cx="813272" cy="914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오른쪽 화살표 7"/>
          <p:cNvSpPr/>
          <p:nvPr/>
        </p:nvSpPr>
        <p:spPr bwMode="auto">
          <a:xfrm>
            <a:off x="4387300" y="2654806"/>
            <a:ext cx="360040" cy="633730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060" y="3945274"/>
            <a:ext cx="3818404" cy="229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8" descr="alpha zero 이미지 검색결과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35" y="4955764"/>
            <a:ext cx="3976440" cy="106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492896"/>
            <a:ext cx="1030036" cy="1032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0457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VGG, LeNet, ResNet </a:t>
            </a:r>
            <a:r>
              <a:rPr lang="ko-KR" altLang="en-US" smtClean="0"/>
              <a:t>등</a:t>
            </a:r>
            <a:endParaRPr lang="en-US" altLang="ko-KR" smtClean="0"/>
          </a:p>
          <a:p>
            <a:r>
              <a:rPr lang="ko-KR" altLang="en-US" smtClean="0"/>
              <a:t>인간 전문가의 판별 수준을 넘어서다</a:t>
            </a: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최신기술 </a:t>
            </a:r>
            <a:r>
              <a:rPr lang="en-US" altLang="ko-KR" smtClean="0"/>
              <a:t>(</a:t>
            </a:r>
            <a:r>
              <a:rPr lang="ko-KR" altLang="en-US" smtClean="0"/>
              <a:t>이미지분류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5122" name="Picture 2" descr="imagenet 이미지 검색결과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37" y="2097592"/>
            <a:ext cx="3252134" cy="169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420888"/>
            <a:ext cx="4267200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 descr="face recognition video 이미지 검색결과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68" y="3937946"/>
            <a:ext cx="3242492" cy="237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90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실시간 영상</a:t>
            </a:r>
            <a:r>
              <a:rPr lang="en-US" altLang="ko-KR" smtClean="0"/>
              <a:t>/</a:t>
            </a:r>
            <a:r>
              <a:rPr lang="ko-KR" altLang="en-US" smtClean="0"/>
              <a:t>이미지 처리</a:t>
            </a:r>
            <a:endParaRPr lang="en-US" altLang="ko-KR" smtClean="0"/>
          </a:p>
          <a:p>
            <a:r>
              <a:rPr lang="ko-KR" altLang="en-US" smtClean="0"/>
              <a:t>사물인식</a:t>
            </a:r>
            <a:r>
              <a:rPr lang="en-US" altLang="ko-KR" smtClean="0"/>
              <a:t>, </a:t>
            </a:r>
            <a:r>
              <a:rPr lang="ko-KR" altLang="en-US" smtClean="0"/>
              <a:t>위치</a:t>
            </a:r>
            <a:r>
              <a:rPr lang="en-US" altLang="ko-KR" smtClean="0"/>
              <a:t>/</a:t>
            </a:r>
            <a:r>
              <a:rPr lang="ko-KR" altLang="en-US" smtClean="0"/>
              <a:t>크기</a:t>
            </a:r>
            <a:r>
              <a:rPr lang="en-US" altLang="ko-KR" smtClean="0"/>
              <a:t>, </a:t>
            </a:r>
            <a:r>
              <a:rPr lang="ko-KR" altLang="en-US" smtClean="0"/>
              <a:t>배경분리 등</a:t>
            </a: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최신기술 </a:t>
            </a:r>
            <a:r>
              <a:rPr lang="en-US" altLang="ko-KR" smtClean="0"/>
              <a:t>(YOLO)</a:t>
            </a:r>
            <a:endParaRPr lang="ko-KR" altLang="en-US"/>
          </a:p>
        </p:txBody>
      </p:sp>
      <p:pic>
        <p:nvPicPr>
          <p:cNvPr id="6146" name="Picture 2" descr="yolo v3 이미지 검색결과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83" y="1988840"/>
            <a:ext cx="5675122" cy="319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581128"/>
            <a:ext cx="6246710" cy="1729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0741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이미지</a:t>
            </a:r>
            <a:r>
              <a:rPr lang="en-US" altLang="ko-KR" smtClean="0"/>
              <a:t>/</a:t>
            </a:r>
            <a:r>
              <a:rPr lang="ko-KR" altLang="en-US" smtClean="0"/>
              <a:t>영</a:t>
            </a:r>
            <a:r>
              <a:rPr lang="ko-KR" altLang="en-US"/>
              <a:t>상</a:t>
            </a:r>
            <a:r>
              <a:rPr lang="ko-KR" altLang="en-US" smtClean="0"/>
              <a:t> 생성</a:t>
            </a: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최신기술 </a:t>
            </a:r>
            <a:r>
              <a:rPr lang="en-US" altLang="ko-KR" smtClean="0"/>
              <a:t>(GAN)</a:t>
            </a:r>
            <a:endParaRPr lang="ko-KR" altLang="en-US"/>
          </a:p>
        </p:txBody>
      </p:sp>
      <p:pic>
        <p:nvPicPr>
          <p:cNvPr id="7170" name="Picture 2" descr="style gan 이미지 검색결과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44824"/>
            <a:ext cx="3689448" cy="163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gan gogh 이미지 검색결과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196752"/>
            <a:ext cx="3598200" cy="213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908156"/>
            <a:ext cx="2075818" cy="1167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9" name="Picture 11" descr="gan fake news 이미지 검색결과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140" y="4797152"/>
            <a:ext cx="2016224" cy="151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5 New Generative Adversarial Network (GAN) Architectures For Image Synthesi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163" y="3881414"/>
            <a:ext cx="4519464" cy="225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163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BERT </a:t>
            </a:r>
            <a:r>
              <a:rPr lang="ko-KR" altLang="en-US" smtClean="0"/>
              <a:t>는 구글의 최신 언어 분석 기술</a:t>
            </a:r>
            <a:endParaRPr lang="en-US" altLang="ko-KR" smtClean="0"/>
          </a:p>
          <a:p>
            <a:r>
              <a:rPr lang="ko-KR" altLang="en-US" smtClean="0"/>
              <a:t>번역</a:t>
            </a:r>
            <a:r>
              <a:rPr lang="en-US" altLang="ko-KR" smtClean="0"/>
              <a:t>, </a:t>
            </a:r>
            <a:r>
              <a:rPr lang="ko-KR" altLang="en-US" smtClean="0"/>
              <a:t>채팅</a:t>
            </a:r>
            <a:r>
              <a:rPr lang="en-US" altLang="ko-KR" smtClean="0"/>
              <a:t>, </a:t>
            </a:r>
            <a:r>
              <a:rPr lang="ko-KR" altLang="en-US" smtClean="0"/>
              <a:t>문장 분석</a:t>
            </a:r>
            <a:r>
              <a:rPr lang="en-US" altLang="ko-KR" smtClean="0"/>
              <a:t>/</a:t>
            </a:r>
            <a:r>
              <a:rPr lang="ko-KR" altLang="en-US" smtClean="0"/>
              <a:t>요약 등</a:t>
            </a: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최신기술 </a:t>
            </a:r>
            <a:r>
              <a:rPr lang="en-US" altLang="ko-KR" smtClean="0"/>
              <a:t>(BERT)</a:t>
            </a:r>
            <a:endParaRPr lang="ko-KR" altLang="en-US"/>
          </a:p>
        </p:txBody>
      </p:sp>
      <p:pic>
        <p:nvPicPr>
          <p:cNvPr id="8194" name="Picture 2" descr="Google Applies New BERT Model to Search Rankings, Affecting 1-in-10 Quer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56" y="2132856"/>
            <a:ext cx="4101370" cy="237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Figu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577" y="2132856"/>
            <a:ext cx="3531938" cy="198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miro.medium.com/max/2003/1*D0J1gNQf8vrrUpKeyD8wP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007821"/>
            <a:ext cx="7276354" cy="274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819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1237902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ko-KR" altLang="en-US" b="0" smtClean="0"/>
              <a:t>어떻게 인간과 소통할 것인가</a:t>
            </a:r>
            <a:r>
              <a:rPr lang="en-US" altLang="ko-KR" b="0" smtClean="0"/>
              <a:t>?</a:t>
            </a:r>
            <a:br>
              <a:rPr lang="en-US" altLang="ko-KR" b="0" smtClean="0"/>
            </a:br>
            <a:r>
              <a:rPr lang="en-US" altLang="ko-KR" b="0" smtClean="0">
                <a:sym typeface="Wingdings" panose="05000000000000000000" pitchFamily="2" charset="2"/>
              </a:rPr>
              <a:t> </a:t>
            </a:r>
            <a:r>
              <a:rPr lang="ko-KR" altLang="en-US" b="0" smtClean="0"/>
              <a:t>핵심은 감정</a:t>
            </a:r>
            <a:r>
              <a:rPr lang="en-US" altLang="ko-KR" b="0" smtClean="0"/>
              <a:t>!</a:t>
            </a:r>
            <a:br>
              <a:rPr lang="en-US" altLang="ko-KR" b="0" smtClean="0"/>
            </a:br>
            <a:r>
              <a:rPr lang="en-US" altLang="ko-KR" b="0" smtClean="0">
                <a:sym typeface="Wingdings" panose="05000000000000000000" pitchFamily="2" charset="2"/>
              </a:rPr>
              <a:t> </a:t>
            </a:r>
            <a:r>
              <a:rPr lang="ko-KR" altLang="en-US" b="0" smtClean="0">
                <a:sym typeface="Wingdings" panose="05000000000000000000" pitchFamily="2" charset="2"/>
              </a:rPr>
              <a:t>환경을 어떻게 총체적으로 인식할 것인가</a:t>
            </a:r>
            <a:r>
              <a:rPr lang="en-US" altLang="ko-KR" b="0" smtClean="0">
                <a:sym typeface="Wingdings" panose="05000000000000000000" pitchFamily="2" charset="2"/>
              </a:rPr>
              <a:t>?</a:t>
            </a:r>
            <a:r>
              <a:rPr lang="en-US" altLang="ko-KR" b="0" smtClean="0"/>
              <a:t/>
            </a:r>
            <a:br>
              <a:rPr lang="en-US" altLang="ko-KR" b="0" smtClean="0"/>
            </a:br>
            <a:r>
              <a:rPr lang="en-US" altLang="ko-KR" b="0" smtClean="0">
                <a:sym typeface="Wingdings" panose="05000000000000000000" pitchFamily="2" charset="2"/>
              </a:rPr>
              <a:t> </a:t>
            </a:r>
            <a:r>
              <a:rPr lang="ko-KR" altLang="en-US" b="0" smtClean="0">
                <a:sym typeface="Wingdings" panose="05000000000000000000" pitchFamily="2" charset="2"/>
              </a:rPr>
              <a:t>환경 </a:t>
            </a:r>
            <a:r>
              <a:rPr lang="en-US" altLang="ko-KR" b="0" smtClean="0">
                <a:sym typeface="Wingdings" panose="05000000000000000000" pitchFamily="2" charset="2"/>
              </a:rPr>
              <a:t>&gt; </a:t>
            </a:r>
            <a:r>
              <a:rPr lang="ko-KR" altLang="en-US" b="0" smtClean="0">
                <a:sym typeface="Wingdings" panose="05000000000000000000" pitchFamily="2" charset="2"/>
              </a:rPr>
              <a:t>지</a:t>
            </a:r>
            <a:r>
              <a:rPr lang="ko-KR" altLang="en-US" b="0">
                <a:sym typeface="Wingdings" panose="05000000000000000000" pitchFamily="2" charset="2"/>
              </a:rPr>
              <a:t>각</a:t>
            </a:r>
            <a:r>
              <a:rPr lang="ko-KR" altLang="en-US" b="0" smtClean="0">
                <a:sym typeface="Wingdings" panose="05000000000000000000" pitchFamily="2" charset="2"/>
              </a:rPr>
              <a:t> </a:t>
            </a:r>
            <a:r>
              <a:rPr lang="en-US" altLang="ko-KR" b="0" smtClean="0">
                <a:sym typeface="Wingdings" panose="05000000000000000000" pitchFamily="2" charset="2"/>
              </a:rPr>
              <a:t>&gt; </a:t>
            </a:r>
            <a:r>
              <a:rPr lang="ko-KR" altLang="en-US" b="0" smtClean="0">
                <a:sym typeface="Wingdings" panose="05000000000000000000" pitchFamily="2" charset="2"/>
              </a:rPr>
              <a:t>인지 </a:t>
            </a:r>
            <a:r>
              <a:rPr lang="en-US" altLang="ko-KR" b="0" smtClean="0">
                <a:sym typeface="Wingdings" panose="05000000000000000000" pitchFamily="2" charset="2"/>
              </a:rPr>
              <a:t>&gt; </a:t>
            </a:r>
            <a:r>
              <a:rPr lang="ko-KR" altLang="en-US" b="0" smtClean="0">
                <a:sym typeface="Wingdings" panose="05000000000000000000" pitchFamily="2" charset="2"/>
              </a:rPr>
              <a:t>판단 </a:t>
            </a:r>
            <a:r>
              <a:rPr lang="en-US" altLang="ko-KR" b="0" smtClean="0">
                <a:sym typeface="Wingdings" panose="05000000000000000000" pitchFamily="2" charset="2"/>
              </a:rPr>
              <a:t>&gt; </a:t>
            </a:r>
            <a:r>
              <a:rPr lang="ko-KR" altLang="en-US" b="0" smtClean="0">
                <a:sym typeface="Wingdings" panose="05000000000000000000" pitchFamily="2" charset="2"/>
              </a:rPr>
              <a:t>행동 </a:t>
            </a:r>
            <a:r>
              <a:rPr lang="en-US" altLang="ko-KR" b="0" smtClean="0">
                <a:sym typeface="Wingdings" panose="05000000000000000000" pitchFamily="2" charset="2"/>
              </a:rPr>
              <a:t>&gt; </a:t>
            </a:r>
            <a:r>
              <a:rPr lang="ko-KR" altLang="en-US" b="0" smtClean="0">
                <a:sym typeface="Wingdings" panose="05000000000000000000" pitchFamily="2" charset="2"/>
              </a:rPr>
              <a:t>기억 </a:t>
            </a:r>
            <a:r>
              <a:rPr lang="en-US" altLang="ko-KR" b="0" smtClean="0">
                <a:sym typeface="Wingdings" panose="05000000000000000000" pitchFamily="2" charset="2"/>
              </a:rPr>
              <a:t>&gt; </a:t>
            </a:r>
            <a:r>
              <a:rPr lang="ko-KR" altLang="en-US" b="0" smtClean="0">
                <a:sym typeface="Wingdings" panose="05000000000000000000" pitchFamily="2" charset="2"/>
              </a:rPr>
              <a:t>의식</a:t>
            </a:r>
            <a:endParaRPr lang="en-US" altLang="ko-KR" b="0" smtClean="0"/>
          </a:p>
          <a:p>
            <a:endParaRPr lang="en-US" altLang="ko-KR" b="0" smtClean="0"/>
          </a:p>
          <a:p>
            <a:r>
              <a:rPr lang="ko-KR" altLang="en-US" b="0" smtClean="0"/>
              <a:t>독립적으로 생존 가능한가</a:t>
            </a:r>
            <a:r>
              <a:rPr lang="en-US" altLang="ko-KR" b="0" smtClean="0"/>
              <a:t>?</a:t>
            </a:r>
            <a:br>
              <a:rPr lang="en-US" altLang="ko-KR" b="0" smtClean="0"/>
            </a:br>
            <a:r>
              <a:rPr lang="en-US" altLang="ko-KR" b="0" smtClean="0">
                <a:sym typeface="Wingdings" panose="05000000000000000000" pitchFamily="2" charset="2"/>
              </a:rPr>
              <a:t> </a:t>
            </a:r>
            <a:r>
              <a:rPr lang="ko-KR" altLang="en-US" b="0" smtClean="0">
                <a:sym typeface="Wingdings" panose="05000000000000000000" pitchFamily="2" charset="2"/>
              </a:rPr>
              <a:t>현재 인공지능은 지렁이보다 못하다</a:t>
            </a:r>
            <a:r>
              <a:rPr lang="en-US" altLang="ko-KR" b="0" smtClean="0">
                <a:sym typeface="Wingdings" panose="05000000000000000000" pitchFamily="2" charset="2"/>
              </a:rPr>
              <a:t>!</a:t>
            </a:r>
            <a:br>
              <a:rPr lang="en-US" altLang="ko-KR" b="0" smtClean="0">
                <a:sym typeface="Wingdings" panose="05000000000000000000" pitchFamily="2" charset="2"/>
              </a:rPr>
            </a:br>
            <a:r>
              <a:rPr lang="en-US" altLang="ko-KR" b="0" smtClean="0">
                <a:sym typeface="Wingdings" panose="05000000000000000000" pitchFamily="2" charset="2"/>
              </a:rPr>
              <a:t> </a:t>
            </a:r>
            <a:r>
              <a:rPr lang="ko-KR" altLang="en-US" b="0" smtClean="0">
                <a:sym typeface="Wingdings" panose="05000000000000000000" pitchFamily="2" charset="2"/>
              </a:rPr>
              <a:t>위기대응</a:t>
            </a:r>
            <a:r>
              <a:rPr lang="en-US" altLang="ko-KR" b="0" smtClean="0">
                <a:sym typeface="Wingdings" panose="05000000000000000000" pitchFamily="2" charset="2"/>
              </a:rPr>
              <a:t>, </a:t>
            </a:r>
            <a:r>
              <a:rPr lang="ko-KR" altLang="en-US" b="0" smtClean="0">
                <a:sym typeface="Wingdings" panose="05000000000000000000" pitchFamily="2" charset="2"/>
              </a:rPr>
              <a:t>에너지공급</a:t>
            </a:r>
            <a:r>
              <a:rPr lang="en-US" altLang="ko-KR" b="0" smtClean="0">
                <a:sym typeface="Wingdings" panose="05000000000000000000" pitchFamily="2" charset="2"/>
              </a:rPr>
              <a:t>, </a:t>
            </a:r>
            <a:r>
              <a:rPr lang="ko-KR" altLang="en-US" b="0" smtClean="0">
                <a:sym typeface="Wingdings" panose="05000000000000000000" pitchFamily="2" charset="2"/>
              </a:rPr>
              <a:t>자가수선</a:t>
            </a:r>
            <a:r>
              <a:rPr lang="en-US" altLang="ko-KR" b="0" smtClean="0">
                <a:sym typeface="Wingdings" panose="05000000000000000000" pitchFamily="2" charset="2"/>
              </a:rPr>
              <a:t>, </a:t>
            </a:r>
            <a:r>
              <a:rPr lang="ko-KR" altLang="en-US" b="0" smtClean="0">
                <a:sym typeface="Wingdings" panose="05000000000000000000" pitchFamily="2" charset="2"/>
              </a:rPr>
              <a:t>번식</a:t>
            </a:r>
            <a:r>
              <a:rPr lang="en-US" altLang="ko-KR" b="0" smtClean="0">
                <a:sym typeface="Wingdings" panose="05000000000000000000" pitchFamily="2" charset="2"/>
              </a:rPr>
              <a:t>, </a:t>
            </a:r>
            <a:r>
              <a:rPr lang="ko-KR" altLang="en-US" b="0" smtClean="0">
                <a:sym typeface="Wingdings" panose="05000000000000000000" pitchFamily="2" charset="2"/>
              </a:rPr>
              <a:t>사회성</a:t>
            </a:r>
            <a:r>
              <a:rPr lang="en-US" altLang="ko-KR" b="0" smtClean="0">
                <a:sym typeface="Wingdings" panose="05000000000000000000" pitchFamily="2" charset="2"/>
              </a:rPr>
              <a:t>, </a:t>
            </a:r>
            <a:r>
              <a:rPr lang="ko-KR" altLang="en-US" b="0" smtClean="0">
                <a:sym typeface="Wingdings" panose="05000000000000000000" pitchFamily="2" charset="2"/>
              </a:rPr>
              <a:t>진화</a:t>
            </a:r>
            <a:endParaRPr lang="en-US" altLang="ko-KR" b="0" smtClean="0">
              <a:sym typeface="Wingdings" panose="05000000000000000000" pitchFamily="2" charset="2"/>
            </a:endParaRPr>
          </a:p>
          <a:p>
            <a:endParaRPr lang="en-US" altLang="ko-KR" b="0" smtClean="0">
              <a:sym typeface="Wingdings" panose="05000000000000000000" pitchFamily="2" charset="2"/>
            </a:endParaRPr>
          </a:p>
          <a:p>
            <a:r>
              <a:rPr lang="ko-KR" altLang="en-US" b="0" smtClean="0">
                <a:sym typeface="Wingdings" panose="05000000000000000000" pitchFamily="2" charset="2"/>
              </a:rPr>
              <a:t>스스로 논리 구현이 가능한가</a:t>
            </a:r>
            <a:r>
              <a:rPr lang="en-US" altLang="ko-KR" b="0" smtClean="0">
                <a:sym typeface="Wingdings" panose="05000000000000000000" pitchFamily="2" charset="2"/>
              </a:rPr>
              <a:t>?</a:t>
            </a:r>
            <a:br>
              <a:rPr lang="en-US" altLang="ko-KR" b="0" smtClean="0">
                <a:sym typeface="Wingdings" panose="05000000000000000000" pitchFamily="2" charset="2"/>
              </a:rPr>
            </a:br>
            <a:r>
              <a:rPr lang="en-US" altLang="ko-KR" b="0" smtClean="0">
                <a:sym typeface="Wingdings" panose="05000000000000000000" pitchFamily="2" charset="2"/>
              </a:rPr>
              <a:t> Programmable Program</a:t>
            </a:r>
            <a:br>
              <a:rPr lang="en-US" altLang="ko-KR" b="0" smtClean="0">
                <a:sym typeface="Wingdings" panose="05000000000000000000" pitchFamily="2" charset="2"/>
              </a:rPr>
            </a:br>
            <a:r>
              <a:rPr lang="en-US" altLang="ko-KR" b="0" smtClean="0">
                <a:sym typeface="Wingdings" panose="05000000000000000000" pitchFamily="2" charset="2"/>
              </a:rPr>
              <a:t> </a:t>
            </a:r>
            <a:r>
              <a:rPr lang="ko-KR" altLang="en-US" b="0" smtClean="0">
                <a:sym typeface="Wingdings" panose="05000000000000000000" pitchFamily="2" charset="2"/>
              </a:rPr>
              <a:t>로봇이 로봇을 만들다</a:t>
            </a:r>
            <a:endParaRPr lang="en-US" altLang="ko-KR" b="0" smtClean="0">
              <a:sym typeface="Wingdings" panose="05000000000000000000" pitchFamily="2" charset="2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인공지능의 도전과제</a:t>
            </a:r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005064"/>
            <a:ext cx="3231268" cy="218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 descr="2001 space odyssey poster 이미지 검색결과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268760"/>
            <a:ext cx="2232720" cy="223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828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954088"/>
            <a:ext cx="7886700" cy="5283223"/>
          </a:xfrm>
        </p:spPr>
        <p:txBody>
          <a:bodyPr/>
          <a:lstStyle/>
          <a:p>
            <a:r>
              <a:rPr lang="ko-KR" altLang="en-US" smtClean="0"/>
              <a:t>글로벌 시가총액 상위 기업</a:t>
            </a:r>
            <a:endParaRPr lang="en-US" altLang="ko-KR" smtClean="0"/>
          </a:p>
          <a:p>
            <a:pPr lvl="1">
              <a:buFont typeface="Wingdings" pitchFamily="2" charset="2"/>
              <a:buChar char="è"/>
            </a:pPr>
            <a:r>
              <a:rPr lang="ko-KR" altLang="en-US" smtClean="0"/>
              <a:t> 아마존</a:t>
            </a:r>
            <a:r>
              <a:rPr lang="en-US" altLang="ko-KR" smtClean="0"/>
              <a:t>(1</a:t>
            </a:r>
            <a:r>
              <a:rPr lang="ko-KR" altLang="en-US" smtClean="0"/>
              <a:t>위</a:t>
            </a:r>
            <a:r>
              <a:rPr lang="en-US" altLang="ko-KR" smtClean="0"/>
              <a:t>), </a:t>
            </a:r>
            <a:r>
              <a:rPr lang="ko-KR" altLang="en-US" smtClean="0"/>
              <a:t>마이크로소프트</a:t>
            </a:r>
            <a:r>
              <a:rPr lang="en-US" altLang="ko-KR" smtClean="0"/>
              <a:t>, </a:t>
            </a:r>
            <a:r>
              <a:rPr lang="ko-KR" altLang="en-US" smtClean="0"/>
              <a:t>애플</a:t>
            </a:r>
            <a:r>
              <a:rPr lang="en-US" altLang="ko-KR" smtClean="0"/>
              <a:t>, </a:t>
            </a:r>
            <a:r>
              <a:rPr lang="ko-KR" altLang="en-US" smtClean="0"/>
              <a:t>구글</a:t>
            </a:r>
            <a:r>
              <a:rPr lang="en-US" altLang="ko-KR" smtClean="0"/>
              <a:t>, </a:t>
            </a:r>
            <a:r>
              <a:rPr lang="ko-KR" altLang="en-US" smtClean="0"/>
              <a:t>버크셔헤서웨이</a:t>
            </a:r>
            <a:r>
              <a:rPr lang="en-US" altLang="ko-KR" smtClean="0"/>
              <a:t>, </a:t>
            </a:r>
            <a:r>
              <a:rPr lang="ko-KR" altLang="en-US" smtClean="0"/>
              <a:t>페이스북</a:t>
            </a:r>
            <a:r>
              <a:rPr lang="en-US" altLang="ko-KR" smtClean="0"/>
              <a:t>, </a:t>
            </a:r>
            <a:r>
              <a:rPr lang="ko-KR" altLang="en-US" smtClean="0"/>
              <a:t>알리바바</a:t>
            </a:r>
            <a:r>
              <a:rPr lang="en-US" altLang="ko-KR" smtClean="0"/>
              <a:t>, </a:t>
            </a:r>
            <a:r>
              <a:rPr lang="ko-KR" altLang="en-US" smtClean="0"/>
              <a:t>텐센트</a:t>
            </a:r>
            <a:r>
              <a:rPr lang="en-US" altLang="ko-KR" smtClean="0"/>
              <a:t>, </a:t>
            </a:r>
            <a:r>
              <a:rPr lang="ko-KR" altLang="en-US" smtClean="0"/>
              <a:t>존슨앤존슨</a:t>
            </a:r>
            <a:r>
              <a:rPr lang="en-US" altLang="ko-KR" smtClean="0"/>
              <a:t>, JP</a:t>
            </a:r>
            <a:r>
              <a:rPr lang="ko-KR" altLang="en-US" smtClean="0"/>
              <a:t>모건체이스</a:t>
            </a:r>
            <a:endParaRPr lang="en-US" altLang="ko-KR" smtClean="0"/>
          </a:p>
          <a:p>
            <a:pPr lvl="1">
              <a:buFont typeface="Wingdings" pitchFamily="2" charset="2"/>
              <a:buChar char="è"/>
            </a:pPr>
            <a:r>
              <a:rPr lang="en-US" altLang="ko-KR"/>
              <a:t> </a:t>
            </a:r>
            <a:r>
              <a:rPr lang="en-US" altLang="ko-KR" smtClean="0"/>
              <a:t>PC/</a:t>
            </a:r>
            <a:r>
              <a:rPr lang="ko-KR" altLang="en-US" smtClean="0"/>
              <a:t>인터넷</a:t>
            </a:r>
            <a:r>
              <a:rPr lang="en-US" altLang="ko-KR" smtClean="0"/>
              <a:t>/</a:t>
            </a:r>
            <a:r>
              <a:rPr lang="ko-KR" altLang="en-US" smtClean="0"/>
              <a:t>스마트폰 혁명</a:t>
            </a:r>
            <a:endParaRPr lang="en-US" altLang="ko-KR" smtClean="0"/>
          </a:p>
          <a:p>
            <a:pPr lvl="1"/>
            <a:endParaRPr lang="en-US" altLang="ko-KR"/>
          </a:p>
          <a:p>
            <a:r>
              <a:rPr lang="ko-KR" altLang="en-US" smtClean="0"/>
              <a:t>인공지능은 기반기술인가 독자적인 산업인가</a:t>
            </a:r>
            <a:r>
              <a:rPr lang="en-US" altLang="ko-KR" smtClean="0"/>
              <a:t>?</a:t>
            </a:r>
          </a:p>
          <a:p>
            <a:pPr lvl="1">
              <a:buFont typeface="Wingdings" pitchFamily="2" charset="2"/>
              <a:buChar char="è"/>
            </a:pPr>
            <a:r>
              <a:rPr lang="ko-KR" altLang="en-US" smtClean="0"/>
              <a:t> 인터넷 기술을 기반으로 아마존</a:t>
            </a:r>
            <a:r>
              <a:rPr lang="en-US" altLang="ko-KR" smtClean="0"/>
              <a:t>, </a:t>
            </a:r>
            <a:r>
              <a:rPr lang="ko-KR" altLang="en-US" smtClean="0"/>
              <a:t>구글</a:t>
            </a:r>
            <a:r>
              <a:rPr lang="en-US" altLang="ko-KR" smtClean="0"/>
              <a:t>, </a:t>
            </a:r>
            <a:r>
              <a:rPr lang="ko-KR" altLang="en-US" smtClean="0"/>
              <a:t>페이스북</a:t>
            </a:r>
            <a:r>
              <a:rPr lang="en-US" altLang="ko-KR" smtClean="0"/>
              <a:t>, </a:t>
            </a:r>
            <a:r>
              <a:rPr lang="ko-KR" altLang="en-US" smtClean="0"/>
              <a:t>알리바바 등이 등장했다</a:t>
            </a:r>
            <a:endParaRPr lang="en-US" altLang="ko-KR" smtClean="0"/>
          </a:p>
          <a:p>
            <a:pPr lvl="1">
              <a:buFont typeface="Wingdings" pitchFamily="2" charset="2"/>
              <a:buChar char="è"/>
            </a:pPr>
            <a:r>
              <a:rPr lang="en-US" altLang="ko-KR"/>
              <a:t> </a:t>
            </a:r>
            <a:r>
              <a:rPr lang="ko-KR" altLang="en-US" smtClean="0"/>
              <a:t>기존 거대 </a:t>
            </a:r>
            <a:r>
              <a:rPr lang="en-US" altLang="ko-KR" smtClean="0"/>
              <a:t>IT</a:t>
            </a:r>
            <a:r>
              <a:rPr lang="ko-KR" altLang="en-US" smtClean="0"/>
              <a:t>기업들이 인공지능 시대도 주도할 것인가</a:t>
            </a:r>
            <a:r>
              <a:rPr lang="en-US" altLang="ko-KR" smtClean="0"/>
              <a:t>?</a:t>
            </a:r>
          </a:p>
          <a:p>
            <a:pPr lvl="1"/>
            <a:endParaRPr lang="en-US" altLang="ko-KR"/>
          </a:p>
          <a:p>
            <a:r>
              <a:rPr lang="ko-KR" altLang="en-US" smtClean="0"/>
              <a:t>인공지능 서비스 예시</a:t>
            </a:r>
            <a:endParaRPr lang="en-US" altLang="ko-KR" smtClean="0"/>
          </a:p>
          <a:p>
            <a:pPr lvl="1"/>
            <a:r>
              <a:rPr lang="ko-KR" altLang="en-US" smtClean="0"/>
              <a:t>재미있고 편리한 서비스 </a:t>
            </a:r>
            <a:r>
              <a:rPr lang="en-US" altLang="ko-KR" smtClean="0"/>
              <a:t>(</a:t>
            </a:r>
            <a:r>
              <a:rPr lang="ko-KR" altLang="en-US" smtClean="0"/>
              <a:t>홈제어</a:t>
            </a:r>
            <a:r>
              <a:rPr lang="en-US" altLang="ko-KR" smtClean="0"/>
              <a:t>, </a:t>
            </a:r>
            <a:r>
              <a:rPr lang="ko-KR" altLang="en-US" smtClean="0"/>
              <a:t>폰비서</a:t>
            </a:r>
            <a:r>
              <a:rPr lang="en-US" altLang="ko-KR" smtClean="0"/>
              <a:t>, </a:t>
            </a:r>
            <a:r>
              <a:rPr lang="ko-KR" altLang="en-US" smtClean="0"/>
              <a:t>챗봇</a:t>
            </a:r>
            <a:r>
              <a:rPr lang="en-US" altLang="ko-KR" smtClean="0"/>
              <a:t>, AI</a:t>
            </a:r>
            <a:r>
              <a:rPr lang="ko-KR" altLang="en-US" smtClean="0"/>
              <a:t>게임</a:t>
            </a:r>
            <a:r>
              <a:rPr lang="en-US" altLang="ko-KR" smtClean="0"/>
              <a:t>)</a:t>
            </a:r>
          </a:p>
          <a:p>
            <a:pPr lvl="1"/>
            <a:r>
              <a:rPr lang="ko-KR" altLang="en-US" smtClean="0"/>
              <a:t>인간과 소통하는 서비스 </a:t>
            </a:r>
            <a:r>
              <a:rPr lang="en-US" altLang="ko-KR" smtClean="0"/>
              <a:t>(</a:t>
            </a:r>
            <a:r>
              <a:rPr lang="ko-KR" altLang="en-US" smtClean="0"/>
              <a:t>애완</a:t>
            </a:r>
            <a:r>
              <a:rPr lang="en-US" altLang="ko-KR" smtClean="0"/>
              <a:t>, </a:t>
            </a:r>
            <a:r>
              <a:rPr lang="ko-KR" altLang="en-US" smtClean="0"/>
              <a:t>친구</a:t>
            </a:r>
            <a:r>
              <a:rPr lang="en-US" altLang="ko-KR" smtClean="0"/>
              <a:t>, </a:t>
            </a:r>
            <a:r>
              <a:rPr lang="ko-KR" altLang="en-US" smtClean="0"/>
              <a:t>상담</a:t>
            </a:r>
            <a:r>
              <a:rPr lang="en-US" altLang="ko-KR" smtClean="0"/>
              <a:t>)</a:t>
            </a:r>
          </a:p>
          <a:p>
            <a:pPr lvl="1"/>
            <a:r>
              <a:rPr lang="ko-KR" altLang="en-US" smtClean="0"/>
              <a:t>노동 로봇 </a:t>
            </a:r>
            <a:r>
              <a:rPr lang="en-US" altLang="ko-KR" smtClean="0"/>
              <a:t>(</a:t>
            </a:r>
            <a:r>
              <a:rPr lang="ko-KR" altLang="en-US" smtClean="0"/>
              <a:t>농사</a:t>
            </a:r>
            <a:r>
              <a:rPr lang="en-US" altLang="ko-KR" smtClean="0"/>
              <a:t>, </a:t>
            </a:r>
            <a:r>
              <a:rPr lang="ko-KR" altLang="en-US" smtClean="0"/>
              <a:t>매장</a:t>
            </a:r>
            <a:r>
              <a:rPr lang="en-US" altLang="ko-KR" smtClean="0"/>
              <a:t>, </a:t>
            </a:r>
            <a:r>
              <a:rPr lang="ko-KR" altLang="en-US" smtClean="0"/>
              <a:t>운전</a:t>
            </a:r>
            <a:r>
              <a:rPr lang="en-US" altLang="ko-KR" smtClean="0"/>
              <a:t>, </a:t>
            </a:r>
            <a:r>
              <a:rPr lang="ko-KR" altLang="en-US" smtClean="0"/>
              <a:t>간호</a:t>
            </a:r>
            <a:r>
              <a:rPr lang="en-US" altLang="ko-KR" smtClean="0"/>
              <a:t>)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인공지능과 산업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85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954088"/>
            <a:ext cx="7886700" cy="5427240"/>
          </a:xfrm>
        </p:spPr>
        <p:txBody>
          <a:bodyPr/>
          <a:lstStyle/>
          <a:p>
            <a:r>
              <a:rPr lang="ko-KR" altLang="en-US" smtClean="0"/>
              <a:t>소프트뱅크 손정의 회장</a:t>
            </a:r>
            <a:endParaRPr lang="en-US" altLang="ko-KR" smtClean="0"/>
          </a:p>
          <a:p>
            <a:pPr lvl="1"/>
            <a:r>
              <a:rPr lang="ko-KR" altLang="en-US" smtClean="0"/>
              <a:t>문재인 대통령 면담 </a:t>
            </a:r>
            <a:r>
              <a:rPr lang="en-US" altLang="ko-KR" smtClean="0">
                <a:sym typeface="Wingdings" panose="05000000000000000000" pitchFamily="2" charset="2"/>
              </a:rPr>
              <a:t> “</a:t>
            </a:r>
            <a:r>
              <a:rPr lang="ko-KR" altLang="en-US" smtClean="0">
                <a:sym typeface="Wingdings" panose="05000000000000000000" pitchFamily="2" charset="2"/>
              </a:rPr>
              <a:t>앞으로 한국이 집중해야 할 것은 첫째도 인공지능</a:t>
            </a:r>
            <a:r>
              <a:rPr lang="en-US" altLang="ko-KR" smtClean="0">
                <a:sym typeface="Wingdings" panose="05000000000000000000" pitchFamily="2" charset="2"/>
              </a:rPr>
              <a:t>, </a:t>
            </a:r>
            <a:r>
              <a:rPr lang="ko-KR" altLang="en-US" smtClean="0">
                <a:sym typeface="Wingdings" panose="05000000000000000000" pitchFamily="2" charset="2"/>
              </a:rPr>
              <a:t>둘째도 인공지능</a:t>
            </a:r>
            <a:r>
              <a:rPr lang="en-US" altLang="ko-KR" smtClean="0">
                <a:sym typeface="Wingdings" panose="05000000000000000000" pitchFamily="2" charset="2"/>
              </a:rPr>
              <a:t>, </a:t>
            </a:r>
            <a:r>
              <a:rPr lang="ko-KR" altLang="en-US" smtClean="0">
                <a:sym typeface="Wingdings" panose="05000000000000000000" pitchFamily="2" charset="2"/>
              </a:rPr>
              <a:t>셋째도 인공지능</a:t>
            </a:r>
            <a:r>
              <a:rPr lang="en-US" altLang="ko-KR" smtClean="0">
                <a:sym typeface="Wingdings" panose="05000000000000000000" pitchFamily="2" charset="2"/>
              </a:rPr>
              <a:t>”</a:t>
            </a:r>
          </a:p>
          <a:p>
            <a:pPr lvl="1"/>
            <a:r>
              <a:rPr lang="en-US" altLang="ko-KR" smtClean="0">
                <a:sym typeface="Wingdings" panose="05000000000000000000" pitchFamily="2" charset="2"/>
              </a:rPr>
              <a:t>“</a:t>
            </a:r>
            <a:r>
              <a:rPr lang="ko-KR" altLang="en-US" smtClean="0">
                <a:sym typeface="Wingdings" panose="05000000000000000000" pitchFamily="2" charset="2"/>
              </a:rPr>
              <a:t>소프트뱅크 비전 펀드 </a:t>
            </a:r>
            <a:r>
              <a:rPr lang="en-US" altLang="ko-KR" smtClean="0">
                <a:sym typeface="Wingdings" panose="05000000000000000000" pitchFamily="2" charset="2"/>
              </a:rPr>
              <a:t>2</a:t>
            </a:r>
            <a:r>
              <a:rPr lang="ko-KR" altLang="en-US" smtClean="0">
                <a:sym typeface="Wingdings" panose="05000000000000000000" pitchFamily="2" charset="2"/>
              </a:rPr>
              <a:t>호</a:t>
            </a:r>
            <a:r>
              <a:rPr lang="en-US" altLang="ko-KR" smtClean="0">
                <a:sym typeface="Wingdings" panose="05000000000000000000" pitchFamily="2" charset="2"/>
              </a:rPr>
              <a:t>”  1080</a:t>
            </a:r>
            <a:r>
              <a:rPr lang="ko-KR" altLang="en-US" smtClean="0">
                <a:sym typeface="Wingdings" panose="05000000000000000000" pitchFamily="2" charset="2"/>
              </a:rPr>
              <a:t>억 달러 투자 계획</a:t>
            </a:r>
            <a:endParaRPr lang="en-US" altLang="ko-KR" smtClean="0">
              <a:sym typeface="Wingdings" panose="05000000000000000000" pitchFamily="2" charset="2"/>
            </a:endParaRPr>
          </a:p>
          <a:p>
            <a:r>
              <a:rPr lang="ko-KR" altLang="en-US" smtClean="0">
                <a:sym typeface="Wingdings" panose="05000000000000000000" pitchFamily="2" charset="2"/>
              </a:rPr>
              <a:t>네이버</a:t>
            </a:r>
            <a:endParaRPr lang="en-US" altLang="ko-KR" smtClean="0">
              <a:sym typeface="Wingdings" panose="05000000000000000000" pitchFamily="2" charset="2"/>
            </a:endParaRPr>
          </a:p>
          <a:p>
            <a:pPr lvl="1"/>
            <a:r>
              <a:rPr lang="ko-KR" altLang="en-US" smtClean="0">
                <a:sym typeface="Wingdings" panose="05000000000000000000" pitchFamily="2" charset="2"/>
              </a:rPr>
              <a:t>라인과 야후재팬 공동 투자 </a:t>
            </a:r>
            <a:r>
              <a:rPr lang="en-US" altLang="ko-KR" smtClean="0">
                <a:sym typeface="Wingdings" panose="05000000000000000000" pitchFamily="2" charset="2"/>
              </a:rPr>
              <a:t> AI </a:t>
            </a:r>
            <a:r>
              <a:rPr lang="ko-KR" altLang="en-US" smtClean="0">
                <a:sym typeface="Wingdings" panose="05000000000000000000" pitchFamily="2" charset="2"/>
              </a:rPr>
              <a:t>기술 사업화</a:t>
            </a:r>
            <a:endParaRPr lang="en-US" altLang="ko-KR" smtClean="0">
              <a:sym typeface="Wingdings" panose="05000000000000000000" pitchFamily="2" charset="2"/>
            </a:endParaRPr>
          </a:p>
          <a:p>
            <a:pPr lvl="1"/>
            <a:r>
              <a:rPr lang="ko-KR" altLang="en-US" smtClean="0">
                <a:sym typeface="Wingdings" panose="05000000000000000000" pitchFamily="2" charset="2"/>
              </a:rPr>
              <a:t>제록스리서치센터유럽 인수 </a:t>
            </a:r>
            <a:r>
              <a:rPr lang="en-US" altLang="ko-KR" smtClean="0">
                <a:sym typeface="Wingdings" panose="05000000000000000000" pitchFamily="2" charset="2"/>
              </a:rPr>
              <a:t>(</a:t>
            </a:r>
            <a:r>
              <a:rPr lang="ko-KR" altLang="en-US" smtClean="0">
                <a:sym typeface="Wingdings" panose="05000000000000000000" pitchFamily="2" charset="2"/>
              </a:rPr>
              <a:t>연구인력 </a:t>
            </a:r>
            <a:r>
              <a:rPr lang="en-US" altLang="ko-KR" smtClean="0">
                <a:sym typeface="Wingdings" panose="05000000000000000000" pitchFamily="2" charset="2"/>
              </a:rPr>
              <a:t>80</a:t>
            </a:r>
            <a:r>
              <a:rPr lang="ko-KR" altLang="en-US" smtClean="0">
                <a:sym typeface="Wingdings" panose="05000000000000000000" pitchFamily="2" charset="2"/>
              </a:rPr>
              <a:t>명</a:t>
            </a:r>
            <a:r>
              <a:rPr lang="en-US" altLang="ko-KR" smtClean="0">
                <a:sym typeface="Wingdings" panose="05000000000000000000" pitchFamily="2" charset="2"/>
              </a:rPr>
              <a:t>)</a:t>
            </a:r>
          </a:p>
          <a:p>
            <a:r>
              <a:rPr lang="ko-KR" altLang="en-US" smtClean="0">
                <a:sym typeface="Wingdings" panose="05000000000000000000" pitchFamily="2" charset="2"/>
              </a:rPr>
              <a:t>카카오</a:t>
            </a:r>
            <a:endParaRPr lang="en-US" altLang="ko-KR" smtClean="0">
              <a:sym typeface="Wingdings" panose="05000000000000000000" pitchFamily="2" charset="2"/>
            </a:endParaRPr>
          </a:p>
          <a:p>
            <a:pPr lvl="1"/>
            <a:r>
              <a:rPr lang="en-US" altLang="ko-KR" smtClean="0">
                <a:sym typeface="Wingdings" panose="05000000000000000000" pitchFamily="2" charset="2"/>
              </a:rPr>
              <a:t>“AI</a:t>
            </a:r>
            <a:r>
              <a:rPr lang="ko-KR" altLang="en-US" smtClean="0">
                <a:sym typeface="Wingdings" panose="05000000000000000000" pitchFamily="2" charset="2"/>
              </a:rPr>
              <a:t>에 사활 건 투자</a:t>
            </a:r>
            <a:r>
              <a:rPr lang="en-US" altLang="ko-KR" smtClean="0">
                <a:sym typeface="Wingdings" panose="05000000000000000000" pitchFamily="2" charset="2"/>
              </a:rPr>
              <a:t>… </a:t>
            </a:r>
            <a:r>
              <a:rPr lang="ko-KR" altLang="en-US" smtClean="0">
                <a:sym typeface="Wingdings" panose="05000000000000000000" pitchFamily="2" charset="2"/>
              </a:rPr>
              <a:t>자동차</a:t>
            </a:r>
            <a:r>
              <a:rPr lang="en-US" altLang="ko-KR" smtClean="0">
                <a:sym typeface="Wingdings" panose="05000000000000000000" pitchFamily="2" charset="2"/>
              </a:rPr>
              <a:t>, </a:t>
            </a:r>
            <a:r>
              <a:rPr lang="ko-KR" altLang="en-US" smtClean="0">
                <a:sym typeface="Wingdings" panose="05000000000000000000" pitchFamily="2" charset="2"/>
              </a:rPr>
              <a:t>집에 집중</a:t>
            </a:r>
            <a:r>
              <a:rPr lang="en-US" altLang="ko-KR" smtClean="0">
                <a:sym typeface="Wingdings" panose="05000000000000000000" pitchFamily="2" charset="2"/>
              </a:rPr>
              <a:t>”</a:t>
            </a:r>
          </a:p>
          <a:p>
            <a:r>
              <a:rPr lang="ko-KR" altLang="en-US" smtClean="0"/>
              <a:t>미국</a:t>
            </a:r>
            <a:r>
              <a:rPr lang="en-US" altLang="ko-KR" smtClean="0"/>
              <a:t>, </a:t>
            </a:r>
            <a:r>
              <a:rPr lang="ko-KR" altLang="en-US" smtClean="0"/>
              <a:t>중국</a:t>
            </a:r>
            <a:endParaRPr lang="en-US" altLang="ko-KR" smtClean="0"/>
          </a:p>
          <a:p>
            <a:pPr lvl="1"/>
            <a:r>
              <a:rPr lang="ko-KR" altLang="en-US" smtClean="0"/>
              <a:t>구글 딥마인드 등 대규모 </a:t>
            </a:r>
            <a:r>
              <a:rPr lang="en-US" altLang="ko-KR" smtClean="0"/>
              <a:t>AI </a:t>
            </a:r>
            <a:r>
              <a:rPr lang="ko-KR" altLang="en-US" smtClean="0"/>
              <a:t>벤처 투자</a:t>
            </a:r>
            <a:r>
              <a:rPr lang="en-US" altLang="ko-KR" smtClean="0"/>
              <a:t>/</a:t>
            </a:r>
            <a:r>
              <a:rPr lang="ko-KR" altLang="en-US" smtClean="0"/>
              <a:t>인수</a:t>
            </a:r>
            <a:r>
              <a:rPr lang="en-US" altLang="ko-KR" smtClean="0"/>
              <a:t>/</a:t>
            </a:r>
            <a:r>
              <a:rPr lang="ko-KR" altLang="en-US" smtClean="0"/>
              <a:t>합병</a:t>
            </a:r>
            <a:endParaRPr lang="en-US" altLang="ko-KR" smtClean="0"/>
          </a:p>
          <a:p>
            <a:pPr lvl="1"/>
            <a:r>
              <a:rPr lang="ko-KR" altLang="en-US" smtClean="0"/>
              <a:t>중국은 국가적 차원에서 </a:t>
            </a:r>
            <a:r>
              <a:rPr lang="en-US" altLang="ko-KR" smtClean="0"/>
              <a:t>AI </a:t>
            </a:r>
            <a:r>
              <a:rPr lang="ko-KR" altLang="en-US" smtClean="0"/>
              <a:t>지원 </a:t>
            </a:r>
            <a:r>
              <a:rPr lang="en-US" altLang="ko-KR" smtClean="0">
                <a:sym typeface="Wingdings" panose="05000000000000000000" pitchFamily="2" charset="2"/>
              </a:rPr>
              <a:t> </a:t>
            </a:r>
            <a:r>
              <a:rPr lang="ko-KR" altLang="en-US" smtClean="0">
                <a:sym typeface="Wingdings" panose="05000000000000000000" pitchFamily="2" charset="2"/>
              </a:rPr>
              <a:t>치안</a:t>
            </a:r>
            <a:r>
              <a:rPr lang="en-US" altLang="ko-KR" smtClean="0">
                <a:sym typeface="Wingdings" panose="05000000000000000000" pitchFamily="2" charset="2"/>
              </a:rPr>
              <a:t>, </a:t>
            </a:r>
            <a:r>
              <a:rPr lang="ko-KR" altLang="en-US" smtClean="0">
                <a:sym typeface="Wingdings" panose="05000000000000000000" pitchFamily="2" charset="2"/>
              </a:rPr>
              <a:t>국방</a:t>
            </a:r>
            <a:r>
              <a:rPr lang="en-US" altLang="ko-KR" smtClean="0">
                <a:sym typeface="Wingdings" panose="05000000000000000000" pitchFamily="2" charset="2"/>
              </a:rPr>
              <a:t>, </a:t>
            </a:r>
            <a:r>
              <a:rPr lang="ko-KR" altLang="en-US" smtClean="0">
                <a:sym typeface="Wingdings" panose="05000000000000000000" pitchFamily="2" charset="2"/>
              </a:rPr>
              <a:t>산업</a:t>
            </a:r>
            <a:endParaRPr lang="en-US" altLang="ko-KR" smtClean="0">
              <a:sym typeface="Wingdings" panose="05000000000000000000" pitchFamily="2" charset="2"/>
            </a:endParaRPr>
          </a:p>
          <a:p>
            <a:r>
              <a:rPr lang="en-US" altLang="ko-KR" smtClean="0">
                <a:sym typeface="Wingdings" panose="05000000000000000000" pitchFamily="2" charset="2"/>
              </a:rPr>
              <a:t>AI </a:t>
            </a:r>
            <a:r>
              <a:rPr lang="ko-KR" altLang="en-US" smtClean="0">
                <a:sym typeface="Wingdings" panose="05000000000000000000" pitchFamily="2" charset="2"/>
              </a:rPr>
              <a:t>산업은 미국</a:t>
            </a:r>
            <a:r>
              <a:rPr lang="en-US" altLang="ko-KR" smtClean="0">
                <a:sym typeface="Wingdings" panose="05000000000000000000" pitchFamily="2" charset="2"/>
              </a:rPr>
              <a:t>, </a:t>
            </a:r>
            <a:r>
              <a:rPr lang="ko-KR" altLang="en-US" smtClean="0">
                <a:sym typeface="Wingdings" panose="05000000000000000000" pitchFamily="2" charset="2"/>
              </a:rPr>
              <a:t>중국</a:t>
            </a:r>
            <a:r>
              <a:rPr lang="en-US" altLang="ko-KR" smtClean="0">
                <a:sym typeface="Wingdings" panose="05000000000000000000" pitchFamily="2" charset="2"/>
              </a:rPr>
              <a:t>, </a:t>
            </a:r>
            <a:r>
              <a:rPr lang="ko-KR" altLang="en-US" smtClean="0">
                <a:sym typeface="Wingdings" panose="05000000000000000000" pitchFamily="2" charset="2"/>
              </a:rPr>
              <a:t>한국의 </a:t>
            </a:r>
            <a:r>
              <a:rPr lang="en-US" altLang="ko-KR" smtClean="0">
                <a:sym typeface="Wingdings" panose="05000000000000000000" pitchFamily="2" charset="2"/>
              </a:rPr>
              <a:t>3</a:t>
            </a:r>
            <a:r>
              <a:rPr lang="ko-KR" altLang="en-US" smtClean="0">
                <a:sym typeface="Wingdings" panose="05000000000000000000" pitchFamily="2" charset="2"/>
              </a:rPr>
              <a:t>파전이 될것으로 예상됨</a:t>
            </a:r>
            <a:endParaRPr lang="en-US" altLang="ko-KR" smtClean="0">
              <a:sym typeface="Wingdings" panose="05000000000000000000" pitchFamily="2" charset="2"/>
            </a:endParaRPr>
          </a:p>
          <a:p>
            <a:pPr lvl="1"/>
            <a:r>
              <a:rPr lang="ko-KR" altLang="en-US" smtClean="0">
                <a:sym typeface="Wingdings" panose="05000000000000000000" pitchFamily="2" charset="2"/>
              </a:rPr>
              <a:t>한국은 우수한 산업인력과 신속한 사업화에 강점</a:t>
            </a: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기업들의 투자 현황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74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082" y="4311098"/>
            <a:ext cx="3296366" cy="1854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954088"/>
            <a:ext cx="7886700" cy="5283223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mtClean="0"/>
              <a:t>퍼스널 컴퓨터의 등장 </a:t>
            </a:r>
            <a:r>
              <a:rPr lang="en-US" altLang="ko-KR" smtClean="0"/>
              <a:t>(1970</a:t>
            </a:r>
            <a:r>
              <a:rPr lang="ko-KR" altLang="en-US" smtClean="0"/>
              <a:t>년대</a:t>
            </a:r>
            <a:r>
              <a:rPr lang="en-US" altLang="ko-KR" smtClean="0"/>
              <a:t>~)</a:t>
            </a:r>
          </a:p>
          <a:p>
            <a:pPr lvl="1"/>
            <a:r>
              <a:rPr lang="en-US" altLang="ko-KR" smtClean="0"/>
              <a:t>Apple</a:t>
            </a:r>
            <a:r>
              <a:rPr lang="ko-KR" altLang="en-US" smtClean="0"/>
              <a:t> </a:t>
            </a:r>
            <a:r>
              <a:rPr lang="en-US" altLang="ko-KR" smtClean="0"/>
              <a:t>:</a:t>
            </a:r>
            <a:r>
              <a:rPr lang="ko-KR" altLang="en-US" smtClean="0"/>
              <a:t> </a:t>
            </a:r>
            <a:r>
              <a:rPr lang="en-US" altLang="ko-KR" smtClean="0"/>
              <a:t>Apple II, Macintosh</a:t>
            </a:r>
          </a:p>
          <a:p>
            <a:pPr lvl="1"/>
            <a:r>
              <a:rPr lang="en-US" altLang="ko-KR" smtClean="0"/>
              <a:t>Microsoft</a:t>
            </a:r>
            <a:r>
              <a:rPr lang="ko-KR" altLang="en-US" smtClean="0"/>
              <a:t> </a:t>
            </a:r>
            <a:r>
              <a:rPr lang="en-US" altLang="ko-KR" smtClean="0"/>
              <a:t>: DOS, Windows</a:t>
            </a:r>
          </a:p>
          <a:p>
            <a:pPr lvl="1"/>
            <a:endParaRPr lang="en-US" altLang="ko-KR"/>
          </a:p>
          <a:p>
            <a:r>
              <a:rPr lang="ko-KR" altLang="en-US" smtClean="0"/>
              <a:t>인터넷의 확</a:t>
            </a:r>
            <a:r>
              <a:rPr lang="ko-KR" altLang="en-US"/>
              <a:t>산</a:t>
            </a:r>
            <a:r>
              <a:rPr lang="ko-KR" altLang="en-US" smtClean="0"/>
              <a:t> </a:t>
            </a:r>
            <a:r>
              <a:rPr lang="en-US" altLang="ko-KR" smtClean="0"/>
              <a:t>(1990</a:t>
            </a:r>
            <a:r>
              <a:rPr lang="ko-KR" altLang="en-US" smtClean="0"/>
              <a:t>년대</a:t>
            </a:r>
            <a:r>
              <a:rPr lang="en-US" altLang="ko-KR" smtClean="0"/>
              <a:t>~)</a:t>
            </a:r>
          </a:p>
          <a:p>
            <a:pPr lvl="1"/>
            <a:r>
              <a:rPr lang="en-US" altLang="ko-KR" smtClean="0"/>
              <a:t>Netscape, IE</a:t>
            </a:r>
          </a:p>
          <a:p>
            <a:pPr lvl="1"/>
            <a:r>
              <a:rPr lang="en-US" altLang="ko-KR" smtClean="0"/>
              <a:t>Yahoo, Google, </a:t>
            </a:r>
            <a:r>
              <a:rPr lang="ko-KR" altLang="en-US" smtClean="0"/>
              <a:t>네이버</a:t>
            </a:r>
            <a:endParaRPr lang="en-US" altLang="ko-KR" smtClean="0"/>
          </a:p>
          <a:p>
            <a:pPr lvl="1"/>
            <a:r>
              <a:rPr lang="ko-KR" altLang="en-US" smtClean="0"/>
              <a:t>전자상거</a:t>
            </a:r>
            <a:r>
              <a:rPr lang="ko-KR" altLang="en-US"/>
              <a:t>래</a:t>
            </a:r>
            <a:endParaRPr lang="en-US" altLang="ko-KR" smtClean="0"/>
          </a:p>
          <a:p>
            <a:pPr lvl="1"/>
            <a:endParaRPr lang="en-US" altLang="ko-KR"/>
          </a:p>
          <a:p>
            <a:r>
              <a:rPr lang="ko-KR" altLang="en-US" smtClean="0"/>
              <a:t>스마트폰의 보급 </a:t>
            </a:r>
            <a:r>
              <a:rPr lang="en-US" altLang="ko-KR" smtClean="0"/>
              <a:t>(2007</a:t>
            </a:r>
            <a:r>
              <a:rPr lang="ko-KR" altLang="en-US" smtClean="0"/>
              <a:t>년</a:t>
            </a:r>
            <a:r>
              <a:rPr lang="en-US" altLang="ko-KR" smtClean="0"/>
              <a:t>~)</a:t>
            </a:r>
          </a:p>
          <a:p>
            <a:pPr lvl="1"/>
            <a:r>
              <a:rPr lang="en-US" altLang="ko-KR" smtClean="0"/>
              <a:t>iPhone, android, </a:t>
            </a:r>
            <a:r>
              <a:rPr lang="ko-KR" altLang="en-US" smtClean="0"/>
              <a:t>삼성 갤럭시</a:t>
            </a:r>
            <a:endParaRPr lang="en-US" altLang="ko-KR" smtClean="0"/>
          </a:p>
          <a:p>
            <a:pPr lvl="1"/>
            <a:r>
              <a:rPr lang="en-US" altLang="ko-KR" smtClean="0"/>
              <a:t>Twitter, facebook, </a:t>
            </a:r>
            <a:r>
              <a:rPr lang="ko-KR" altLang="en-US" smtClean="0"/>
              <a:t>카카오</a:t>
            </a:r>
            <a:r>
              <a:rPr lang="en-US" altLang="ko-KR" smtClean="0"/>
              <a:t>, YouTube</a:t>
            </a:r>
          </a:p>
          <a:p>
            <a:pPr lvl="1"/>
            <a:endParaRPr lang="en-US" altLang="ko-KR"/>
          </a:p>
          <a:p>
            <a:r>
              <a:rPr lang="ko-KR" altLang="en-US" smtClean="0"/>
              <a:t>인공지능 쇼크 </a:t>
            </a:r>
            <a:r>
              <a:rPr lang="en-US" altLang="ko-KR" smtClean="0"/>
              <a:t>(2015~)</a:t>
            </a:r>
          </a:p>
          <a:p>
            <a:pPr lvl="1"/>
            <a:r>
              <a:rPr lang="en-US" altLang="ko-KR" smtClean="0"/>
              <a:t>AlphaGo, </a:t>
            </a:r>
            <a:r>
              <a:rPr lang="ko-KR" altLang="en-US" smtClean="0"/>
              <a:t>구글번역</a:t>
            </a:r>
            <a:r>
              <a:rPr lang="en-US" altLang="ko-KR" smtClean="0"/>
              <a:t>, </a:t>
            </a:r>
            <a:r>
              <a:rPr lang="ko-KR" altLang="en-US" smtClean="0"/>
              <a:t>추천서비스</a:t>
            </a: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컴퓨터 산업의 혁명들</a:t>
            </a:r>
            <a:endParaRPr lang="ko-KR" altLang="en-US"/>
          </a:p>
        </p:txBody>
      </p:sp>
      <p:pic>
        <p:nvPicPr>
          <p:cNvPr id="2052" name="Picture 4" descr="ms dos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806" y="1487090"/>
            <a:ext cx="2299642" cy="114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upload.wikimedia.org/wikipedia/commons/thumb/e/e3/Macintosh_128k_transparency.png/220px-Macintosh_128k_transparenc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364" y="1124744"/>
            <a:ext cx="1216868" cy="142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phone 1st generation 이미지 검색결과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780928"/>
            <a:ext cx="1480170" cy="111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facebook iphone 이미지 검색결과&quot;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380" y="2780928"/>
            <a:ext cx="1840068" cy="138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696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954088"/>
            <a:ext cx="8335838" cy="5283223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smtClean="0"/>
              <a:t>자연</a:t>
            </a:r>
            <a:endParaRPr lang="en-US" altLang="ko-KR" smtClean="0"/>
          </a:p>
          <a:p>
            <a:pPr lvl="1"/>
            <a:r>
              <a:rPr lang="ko-KR" altLang="en-US" smtClean="0"/>
              <a:t>엄청나게 큰 솟수를 찾는다</a:t>
            </a:r>
            <a:endParaRPr lang="en-US" altLang="ko-KR" smtClean="0"/>
          </a:p>
          <a:p>
            <a:pPr lvl="1"/>
            <a:r>
              <a:rPr lang="ko-KR" altLang="en-US" smtClean="0"/>
              <a:t>태풍의 진로를 예측한다</a:t>
            </a:r>
            <a:endParaRPr lang="en-US" altLang="ko-KR" smtClean="0"/>
          </a:p>
          <a:p>
            <a:pPr lvl="1"/>
            <a:r>
              <a:rPr lang="ko-KR" altLang="en-US" smtClean="0"/>
              <a:t>우주에서 초신성이나 블랙홀을 찾는다</a:t>
            </a:r>
            <a:endParaRPr lang="en-US" altLang="ko-KR" smtClean="0"/>
          </a:p>
          <a:p>
            <a:pPr lvl="1"/>
            <a:endParaRPr lang="en-US" altLang="ko-KR"/>
          </a:p>
          <a:p>
            <a:r>
              <a:rPr lang="ko-KR" altLang="en-US" smtClean="0"/>
              <a:t>동물</a:t>
            </a:r>
            <a:endParaRPr lang="en-US" altLang="ko-KR" smtClean="0"/>
          </a:p>
          <a:p>
            <a:pPr lvl="1"/>
            <a:r>
              <a:rPr lang="ko-KR" altLang="en-US" smtClean="0"/>
              <a:t>여우와 토끼의 개체수를 시뮬레이션한다</a:t>
            </a:r>
            <a:endParaRPr lang="en-US" altLang="ko-KR" smtClean="0"/>
          </a:p>
          <a:p>
            <a:pPr lvl="1"/>
            <a:r>
              <a:rPr lang="ko-KR" altLang="en-US" smtClean="0"/>
              <a:t>물고기 처럼 헤엄치는 로봇을 만든다</a:t>
            </a:r>
            <a:endParaRPr lang="en-US" altLang="ko-KR" smtClean="0"/>
          </a:p>
          <a:p>
            <a:pPr lvl="1"/>
            <a:r>
              <a:rPr lang="ko-KR" altLang="en-US" smtClean="0"/>
              <a:t>화성에서 스스로 생존하는 탐사체를 만든다</a:t>
            </a:r>
            <a:endParaRPr lang="en-US" altLang="ko-KR" smtClean="0"/>
          </a:p>
          <a:p>
            <a:pPr lvl="1"/>
            <a:endParaRPr lang="en-US" altLang="ko-KR"/>
          </a:p>
          <a:p>
            <a:r>
              <a:rPr lang="ko-KR" altLang="en-US" smtClean="0"/>
              <a:t>인간</a:t>
            </a:r>
            <a:endParaRPr lang="en-US" altLang="ko-KR" smtClean="0"/>
          </a:p>
          <a:p>
            <a:pPr lvl="1"/>
            <a:r>
              <a:rPr lang="ko-KR" altLang="en-US" smtClean="0"/>
              <a:t>스타크래프트를 제패하는 프로그램</a:t>
            </a:r>
            <a:endParaRPr lang="en-US" altLang="ko-KR" smtClean="0"/>
          </a:p>
          <a:p>
            <a:pPr lvl="1"/>
            <a:r>
              <a:rPr lang="ko-KR" altLang="en-US" smtClean="0"/>
              <a:t>이성보다 더 사랑스러운 애인만들기 앱</a:t>
            </a:r>
            <a:endParaRPr lang="en-US" altLang="ko-KR" smtClean="0"/>
          </a:p>
          <a:p>
            <a:pPr lvl="1"/>
            <a:r>
              <a:rPr lang="ko-KR" altLang="en-US" smtClean="0"/>
              <a:t>경제정책</a:t>
            </a:r>
            <a:r>
              <a:rPr lang="en-US" altLang="ko-KR" smtClean="0"/>
              <a:t>(</a:t>
            </a:r>
            <a:r>
              <a:rPr lang="ko-KR" altLang="en-US" smtClean="0"/>
              <a:t>금리</a:t>
            </a:r>
            <a:r>
              <a:rPr lang="en-US" altLang="ko-KR" smtClean="0"/>
              <a:t>/</a:t>
            </a:r>
            <a:r>
              <a:rPr lang="ko-KR" altLang="en-US" smtClean="0"/>
              <a:t>환율</a:t>
            </a:r>
            <a:r>
              <a:rPr lang="en-US" altLang="ko-KR" smtClean="0"/>
              <a:t>/</a:t>
            </a:r>
            <a:r>
              <a:rPr lang="ko-KR" altLang="en-US" smtClean="0"/>
              <a:t>세금</a:t>
            </a:r>
            <a:r>
              <a:rPr lang="en-US" altLang="ko-KR" smtClean="0"/>
              <a:t>)</a:t>
            </a:r>
            <a:r>
              <a:rPr lang="ko-KR" altLang="en-US" smtClean="0"/>
              <a:t>을 결정하는 프로그램</a:t>
            </a:r>
            <a:endParaRPr lang="en-US" altLang="ko-KR" smtClean="0"/>
          </a:p>
          <a:p>
            <a:pPr lvl="1"/>
            <a:endParaRPr lang="en-US" altLang="ko-KR"/>
          </a:p>
          <a:p>
            <a:r>
              <a:rPr lang="ko-KR" altLang="en-US" smtClean="0"/>
              <a:t>결</a:t>
            </a:r>
            <a:r>
              <a:rPr lang="ko-KR" altLang="en-US"/>
              <a:t>국</a:t>
            </a:r>
            <a:r>
              <a:rPr lang="en-US" altLang="ko-KR" smtClean="0"/>
              <a:t>…</a:t>
            </a:r>
          </a:p>
          <a:p>
            <a:pPr lvl="1"/>
            <a:r>
              <a:rPr lang="ko-KR" altLang="en-US" smtClean="0"/>
              <a:t>인간과 삶을 같이하는 생명체</a:t>
            </a:r>
            <a:r>
              <a:rPr lang="en-US" altLang="ko-KR" smtClean="0"/>
              <a:t> (</a:t>
            </a:r>
            <a:r>
              <a:rPr lang="ko-KR" altLang="en-US" smtClean="0"/>
              <a:t>애완동물</a:t>
            </a:r>
            <a:r>
              <a:rPr lang="en-US" altLang="ko-KR" smtClean="0"/>
              <a:t>/</a:t>
            </a:r>
            <a:r>
              <a:rPr lang="ko-KR" altLang="en-US" smtClean="0"/>
              <a:t>친구</a:t>
            </a:r>
            <a:r>
              <a:rPr lang="en-US" altLang="ko-KR" smtClean="0"/>
              <a:t>/</a:t>
            </a:r>
            <a:r>
              <a:rPr lang="ko-KR" altLang="en-US" smtClean="0"/>
              <a:t>비서</a:t>
            </a:r>
            <a:r>
              <a:rPr lang="en-US" altLang="ko-KR" smtClean="0"/>
              <a:t>/</a:t>
            </a:r>
            <a:r>
              <a:rPr lang="ko-KR" altLang="en-US" smtClean="0"/>
              <a:t>탤런트</a:t>
            </a:r>
            <a:r>
              <a:rPr lang="en-US" altLang="ko-KR" smtClean="0"/>
              <a:t>/</a:t>
            </a:r>
            <a:r>
              <a:rPr lang="ko-KR" altLang="en-US" smtClean="0"/>
              <a:t>일꾼</a:t>
            </a:r>
            <a:r>
              <a:rPr lang="en-US" altLang="ko-KR" smtClean="0"/>
              <a:t>)</a:t>
            </a:r>
          </a:p>
          <a:p>
            <a:pPr lvl="1"/>
            <a:r>
              <a:rPr lang="ko-KR" altLang="en-US" smtClean="0"/>
              <a:t>인간과 소통하고 인간과 비슷해지고 어쩌면 인간을 뛰어 넘는 어떤 것</a:t>
            </a: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인공지능</a:t>
            </a:r>
            <a:r>
              <a:rPr lang="en-US" altLang="ko-KR" smtClean="0"/>
              <a:t>(AI) </a:t>
            </a:r>
            <a:r>
              <a:rPr lang="ko-KR" altLang="en-US"/>
              <a:t>이</a:t>
            </a:r>
            <a:r>
              <a:rPr lang="ko-KR" altLang="en-US" smtClean="0"/>
              <a:t>란 무엇인가</a:t>
            </a:r>
            <a:r>
              <a:rPr lang="en-US" altLang="ko-KR" smtClean="0"/>
              <a:t>?</a:t>
            </a:r>
            <a:endParaRPr lang="ko-KR" altLang="en-US"/>
          </a:p>
        </p:txBody>
      </p:sp>
      <p:pic>
        <p:nvPicPr>
          <p:cNvPr id="4098" name="Picture 2" descr="new yorker robot 이미지 검색결과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704528"/>
            <a:ext cx="2330990" cy="316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94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954088"/>
            <a:ext cx="7886700" cy="470715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b="0" smtClean="0"/>
              <a:t>Alpha Zero </a:t>
            </a:r>
            <a:r>
              <a:rPr lang="ko-KR" altLang="en-US" b="0" smtClean="0"/>
              <a:t>신의 영역에 다가서다</a:t>
            </a:r>
            <a:endParaRPr lang="en-US" altLang="ko-KR" b="0" smtClean="0"/>
          </a:p>
          <a:p>
            <a:pPr>
              <a:lnSpc>
                <a:spcPct val="150000"/>
              </a:lnSpc>
            </a:pPr>
            <a:r>
              <a:rPr lang="ko-KR" altLang="en-US" b="0" smtClean="0"/>
              <a:t>구글 번역</a:t>
            </a:r>
            <a:r>
              <a:rPr lang="en-US" altLang="ko-KR" b="0" smtClean="0"/>
              <a:t>, </a:t>
            </a:r>
            <a:r>
              <a:rPr lang="ko-KR" altLang="en-US" b="0" smtClean="0"/>
              <a:t>네이버 파파고 등으로 외국 자료든 외국 여행이든 자유롭다</a:t>
            </a:r>
            <a:endParaRPr lang="en-US" altLang="ko-KR" b="0" smtClean="0"/>
          </a:p>
          <a:p>
            <a:pPr>
              <a:lnSpc>
                <a:spcPct val="150000"/>
              </a:lnSpc>
            </a:pPr>
            <a:r>
              <a:rPr lang="ko-KR" altLang="en-US" b="0" smtClean="0"/>
              <a:t>유투브는 언제든 내가 보고 싶은 영상을 알려준다</a:t>
            </a:r>
            <a:endParaRPr lang="en-US" altLang="ko-KR" b="0" smtClean="0"/>
          </a:p>
          <a:p>
            <a:pPr>
              <a:lnSpc>
                <a:spcPct val="150000"/>
              </a:lnSpc>
            </a:pPr>
            <a:r>
              <a:rPr lang="ko-KR" altLang="en-US" b="0" smtClean="0"/>
              <a:t>의료 인공지능이 암을 진단하다</a:t>
            </a:r>
            <a:endParaRPr lang="en-US" altLang="ko-KR" b="0" smtClean="0"/>
          </a:p>
          <a:p>
            <a:pPr>
              <a:lnSpc>
                <a:spcPct val="150000"/>
              </a:lnSpc>
            </a:pPr>
            <a:r>
              <a:rPr lang="ko-KR" altLang="en-US" b="0" smtClean="0"/>
              <a:t>로보어드바이저가 펀드매니저를 이기다</a:t>
            </a:r>
            <a:endParaRPr lang="en-US" altLang="ko-KR" b="0" smtClean="0"/>
          </a:p>
          <a:p>
            <a:pPr>
              <a:lnSpc>
                <a:spcPct val="150000"/>
              </a:lnSpc>
            </a:pPr>
            <a:r>
              <a:rPr lang="ko-KR" altLang="en-US" b="0" smtClean="0"/>
              <a:t>로봇이 기사를 쓰다</a:t>
            </a:r>
            <a:endParaRPr lang="en-US" altLang="ko-KR" b="0" smtClean="0"/>
          </a:p>
          <a:p>
            <a:pPr>
              <a:lnSpc>
                <a:spcPct val="150000"/>
              </a:lnSpc>
            </a:pPr>
            <a:r>
              <a:rPr lang="ko-KR" altLang="en-US" b="0" smtClean="0"/>
              <a:t>인간 같은 </a:t>
            </a:r>
            <a:r>
              <a:rPr lang="en-US" altLang="ko-KR" b="0" smtClean="0"/>
              <a:t>AI </a:t>
            </a:r>
            <a:r>
              <a:rPr lang="ko-KR" altLang="en-US" b="0" smtClean="0"/>
              <a:t>아나운서 등장</a:t>
            </a:r>
            <a:endParaRPr lang="en-US" altLang="ko-KR" b="0"/>
          </a:p>
          <a:p>
            <a:pPr>
              <a:lnSpc>
                <a:spcPct val="150000"/>
              </a:lnSpc>
            </a:pPr>
            <a:r>
              <a:rPr lang="ko-KR" altLang="en-US" b="0"/>
              <a:t>집 스피커가 나의 일상을 </a:t>
            </a:r>
            <a:r>
              <a:rPr lang="ko-KR" altLang="en-US" b="0" smtClean="0"/>
              <a:t>감시한다</a:t>
            </a:r>
            <a:endParaRPr lang="en-US" altLang="ko-KR" b="0" smtClean="0"/>
          </a:p>
          <a:p>
            <a:pPr>
              <a:lnSpc>
                <a:spcPct val="150000"/>
              </a:lnSpc>
            </a:pPr>
            <a:r>
              <a:rPr lang="ko-KR" altLang="en-US" b="0" smtClean="0"/>
              <a:t>자율주행 차 등장</a:t>
            </a:r>
            <a:endParaRPr lang="en-US" altLang="ko-KR" b="0" smtClean="0"/>
          </a:p>
          <a:p>
            <a:pPr>
              <a:lnSpc>
                <a:spcPct val="150000"/>
              </a:lnSpc>
            </a:pPr>
            <a:r>
              <a:rPr lang="ko-KR" altLang="en-US" b="0" smtClean="0"/>
              <a:t>고객분석</a:t>
            </a:r>
            <a:r>
              <a:rPr lang="en-US" altLang="ko-KR" b="0" smtClean="0"/>
              <a:t>, </a:t>
            </a:r>
            <a:r>
              <a:rPr lang="ko-KR" altLang="en-US" b="0" smtClean="0"/>
              <a:t>매장관리 등의 마케팅 적용</a:t>
            </a:r>
            <a:endParaRPr lang="en-US" altLang="ko-KR" b="0" smtClean="0"/>
          </a:p>
          <a:p>
            <a:pPr>
              <a:lnSpc>
                <a:spcPct val="150000"/>
              </a:lnSpc>
            </a:pPr>
            <a:r>
              <a:rPr lang="ko-KR" altLang="en-US" b="0" smtClean="0"/>
              <a:t>빅 브라더의 현실화 </a:t>
            </a:r>
            <a:r>
              <a:rPr lang="en-US" altLang="ko-KR" b="0" smtClean="0"/>
              <a:t>(</a:t>
            </a:r>
            <a:r>
              <a:rPr lang="ko-KR" altLang="en-US" b="0" smtClean="0"/>
              <a:t>세금</a:t>
            </a:r>
            <a:r>
              <a:rPr lang="en-US" altLang="ko-KR" b="0" smtClean="0"/>
              <a:t>, </a:t>
            </a:r>
            <a:r>
              <a:rPr lang="ko-KR" altLang="en-US" b="0" smtClean="0"/>
              <a:t>입출국</a:t>
            </a:r>
            <a:r>
              <a:rPr lang="en-US" altLang="ko-KR" b="0" smtClean="0"/>
              <a:t>, </a:t>
            </a:r>
            <a:r>
              <a:rPr lang="ko-KR" altLang="en-US" b="0" smtClean="0"/>
              <a:t>범죄</a:t>
            </a:r>
            <a:r>
              <a:rPr lang="en-US" altLang="ko-KR" b="0"/>
              <a:t> </a:t>
            </a:r>
            <a:r>
              <a:rPr lang="ko-KR" altLang="en-US" b="0" smtClean="0"/>
              <a:t>등</a:t>
            </a:r>
            <a:r>
              <a:rPr lang="en-US" altLang="ko-KR" b="0" smtClean="0"/>
              <a:t>)</a:t>
            </a:r>
            <a:endParaRPr lang="ko-KR" altLang="en-US" b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생활 속의 인공지능</a:t>
            </a:r>
            <a:endParaRPr lang="ko-KR" altLang="en-US"/>
          </a:p>
        </p:txBody>
      </p:sp>
      <p:pic>
        <p:nvPicPr>
          <p:cNvPr id="3074" name="Picture 2" descr="new yorker robot 이미지 검색결과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3991990"/>
            <a:ext cx="2316554" cy="226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867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954088"/>
            <a:ext cx="7886700" cy="5355231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sz="1600" b="0" smtClean="0">
                <a:solidFill>
                  <a:srgbClr val="FF0000"/>
                </a:solidFill>
              </a:rPr>
              <a:t>인공지능</a:t>
            </a:r>
            <a:r>
              <a:rPr lang="ko-KR" altLang="en-US" sz="1600" b="0" smtClean="0"/>
              <a:t>은 컴퓨터 프로그램을 이용하여 주변 환경을 인식하여 생명체와 같이 똑똑한 판단을 내리는 것이다</a:t>
            </a:r>
            <a:r>
              <a:rPr lang="en-US" altLang="ko-KR" sz="1600" b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b="0" smtClean="0">
                <a:solidFill>
                  <a:srgbClr val="FF0000"/>
                </a:solidFill>
              </a:rPr>
              <a:t>머신러닝</a:t>
            </a:r>
            <a:r>
              <a:rPr lang="ko-KR" altLang="en-US" sz="1600" b="0" smtClean="0"/>
              <a:t>은 인공지능과 비슷한 의미이지만 </a:t>
            </a:r>
            <a:r>
              <a:rPr lang="en-US" altLang="ko-KR" sz="1600" b="0" smtClean="0"/>
              <a:t>“</a:t>
            </a:r>
            <a:r>
              <a:rPr lang="ko-KR" altLang="en-US" sz="1600" b="0" smtClean="0"/>
              <a:t>컴퓨터 프로그램</a:t>
            </a:r>
            <a:r>
              <a:rPr lang="en-US" altLang="ko-KR" sz="1600" b="0" smtClean="0"/>
              <a:t>” </a:t>
            </a:r>
            <a:r>
              <a:rPr lang="ko-KR" altLang="en-US" sz="1600" b="0" smtClean="0"/>
              <a:t>과 </a:t>
            </a:r>
            <a:r>
              <a:rPr lang="en-US" altLang="ko-KR" sz="1600" b="0" smtClean="0"/>
              <a:t>“</a:t>
            </a:r>
            <a:r>
              <a:rPr lang="ko-KR" altLang="en-US" sz="1600" b="0" smtClean="0"/>
              <a:t>데이터 처리</a:t>
            </a:r>
            <a:r>
              <a:rPr lang="en-US" altLang="ko-KR" sz="1600" b="0" smtClean="0"/>
              <a:t>” </a:t>
            </a:r>
            <a:r>
              <a:rPr lang="ko-KR" altLang="en-US" sz="1600" b="0" smtClean="0"/>
              <a:t>에 좀 더 한정된 용어이다</a:t>
            </a:r>
            <a:r>
              <a:rPr lang="en-US" altLang="ko-KR" sz="1600" b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b="0" smtClean="0">
                <a:solidFill>
                  <a:srgbClr val="FF0000"/>
                </a:solidFill>
              </a:rPr>
              <a:t>로봇</a:t>
            </a:r>
            <a:r>
              <a:rPr lang="ko-KR" altLang="en-US" sz="1600" b="0" smtClean="0"/>
              <a:t>은 인공지능이 움직이는 기계 파트</a:t>
            </a:r>
            <a:r>
              <a:rPr lang="ko-KR" altLang="en-US" sz="1600" b="0"/>
              <a:t>와</a:t>
            </a:r>
            <a:r>
              <a:rPr lang="ko-KR" altLang="en-US" sz="1600" b="0" smtClean="0"/>
              <a:t> 연결되어 있는 것이다</a:t>
            </a:r>
            <a:r>
              <a:rPr lang="en-US" altLang="ko-KR" sz="1600" b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b="0" smtClean="0"/>
              <a:t>컴퓨터와 연관되지 않는 인공지능이 있을까</a:t>
            </a:r>
            <a:r>
              <a:rPr lang="en-US" altLang="ko-KR" sz="1600" b="0" smtClean="0"/>
              <a:t>? </a:t>
            </a:r>
            <a:r>
              <a:rPr lang="ko-KR" altLang="en-US" sz="1600" b="0" smtClean="0">
                <a:solidFill>
                  <a:srgbClr val="FF0000"/>
                </a:solidFill>
              </a:rPr>
              <a:t>바이오</a:t>
            </a:r>
            <a:r>
              <a:rPr lang="ko-KR" altLang="en-US" sz="1600" b="0" smtClean="0"/>
              <a:t> 로봇이 가능할 것이다</a:t>
            </a:r>
            <a:r>
              <a:rPr lang="en-US" altLang="ko-KR" sz="1600" b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b="0" smtClean="0"/>
              <a:t>인공지능이 상</a:t>
            </a:r>
            <a:r>
              <a:rPr lang="ko-KR" altLang="en-US" sz="1600" b="0"/>
              <a:t>황</a:t>
            </a:r>
            <a:r>
              <a:rPr lang="ko-KR" altLang="en-US" sz="1600" b="0" smtClean="0"/>
              <a:t>을 인식하기 위해서는 무언가 데이터가 필요하다</a:t>
            </a:r>
            <a:r>
              <a:rPr lang="en-US" altLang="ko-KR" sz="1600" b="0" smtClean="0"/>
              <a:t>. </a:t>
            </a:r>
            <a:r>
              <a:rPr lang="ko-KR" altLang="en-US" sz="1600" b="0" smtClean="0"/>
              <a:t>인터넷이 발달하면서 엄청나게 많은 데이터가 생겨났다</a:t>
            </a:r>
            <a:r>
              <a:rPr lang="en-US" altLang="ko-KR" sz="1600" b="0" smtClean="0"/>
              <a:t>. </a:t>
            </a:r>
            <a:r>
              <a:rPr lang="en-US" altLang="ko-KR" sz="1600" b="0" smtClean="0">
                <a:sym typeface="Wingdings" panose="05000000000000000000" pitchFamily="2" charset="2"/>
              </a:rPr>
              <a:t> </a:t>
            </a:r>
            <a:r>
              <a:rPr lang="ko-KR" altLang="en-US" sz="1600" b="0" smtClean="0">
                <a:solidFill>
                  <a:srgbClr val="FF0000"/>
                </a:solidFill>
                <a:sym typeface="Wingdings" panose="05000000000000000000" pitchFamily="2" charset="2"/>
              </a:rPr>
              <a:t>빅데이터</a:t>
            </a:r>
            <a:endParaRPr lang="en-US" altLang="ko-KR" sz="1600" b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1600" b="0" smtClean="0"/>
              <a:t>데이터가 부족한 경우 </a:t>
            </a:r>
            <a:r>
              <a:rPr lang="en-US" altLang="ko-KR" sz="1600" b="0" smtClean="0">
                <a:sym typeface="Wingdings" panose="05000000000000000000" pitchFamily="2" charset="2"/>
              </a:rPr>
              <a:t> </a:t>
            </a:r>
            <a:r>
              <a:rPr lang="ko-KR" altLang="en-US" sz="1600" b="0" smtClean="0">
                <a:sym typeface="Wingdings" panose="05000000000000000000" pitchFamily="2" charset="2"/>
              </a:rPr>
              <a:t>어린아이가 배우듯이 센서로 데이터를 수집하고 가상공간에서 시뮬레이션 함으로서 </a:t>
            </a:r>
            <a:r>
              <a:rPr lang="ko-KR" altLang="en-US" sz="1600" b="0" smtClean="0">
                <a:solidFill>
                  <a:srgbClr val="FF0000"/>
                </a:solidFill>
                <a:sym typeface="Wingdings" panose="05000000000000000000" pitchFamily="2" charset="2"/>
              </a:rPr>
              <a:t>성장</a:t>
            </a:r>
            <a:r>
              <a:rPr lang="en-US" altLang="ko-KR" sz="1600" b="0" smtClean="0">
                <a:solidFill>
                  <a:srgbClr val="FF0000"/>
                </a:solidFill>
                <a:sym typeface="Wingdings" panose="05000000000000000000" pitchFamily="2" charset="2"/>
              </a:rPr>
              <a:t>(</a:t>
            </a:r>
            <a:r>
              <a:rPr lang="ko-KR" altLang="en-US" sz="1600" b="0" smtClean="0">
                <a:solidFill>
                  <a:srgbClr val="FF0000"/>
                </a:solidFill>
                <a:sym typeface="Wingdings" panose="05000000000000000000" pitchFamily="2" charset="2"/>
              </a:rPr>
              <a:t>학습</a:t>
            </a:r>
            <a:r>
              <a:rPr lang="en-US" altLang="ko-KR" sz="1600" b="0" smtClean="0">
                <a:solidFill>
                  <a:srgbClr val="FF0000"/>
                </a:solidFill>
                <a:sym typeface="Wingdings" panose="05000000000000000000" pitchFamily="2" charset="2"/>
              </a:rPr>
              <a:t>)</a:t>
            </a:r>
            <a:r>
              <a:rPr lang="ko-KR" altLang="en-US" sz="1600" b="0" smtClean="0">
                <a:sym typeface="Wingdings" panose="05000000000000000000" pitchFamily="2" charset="2"/>
              </a:rPr>
              <a:t>할 수 있다</a:t>
            </a:r>
            <a:r>
              <a:rPr lang="en-US" altLang="ko-KR" sz="1600" b="0">
                <a:sym typeface="Wingdings" panose="05000000000000000000" pitchFamily="2" charset="2"/>
              </a:rPr>
              <a:t>.</a:t>
            </a:r>
            <a:endParaRPr lang="en-US" altLang="ko-KR" sz="1600" b="0" smtClean="0"/>
          </a:p>
          <a:p>
            <a:pPr>
              <a:lnSpc>
                <a:spcPct val="150000"/>
              </a:lnSpc>
            </a:pPr>
            <a:r>
              <a:rPr lang="ko-KR" altLang="en-US" sz="1600" u="sng" smtClean="0"/>
              <a:t>현재 최첨단의 인공지능 기술은 신경망을 활용한 딥러닝 기술이다</a:t>
            </a:r>
            <a:r>
              <a:rPr lang="en-US" altLang="ko-KR" sz="1600" u="sng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b="0" smtClean="0">
                <a:solidFill>
                  <a:srgbClr val="FF0000"/>
                </a:solidFill>
              </a:rPr>
              <a:t>신경망</a:t>
            </a:r>
            <a:r>
              <a:rPr lang="ko-KR" altLang="en-US" sz="1600" b="0" smtClean="0"/>
              <a:t>은 동물과 인간의 두뇌 구조를 흉내낸 컴퓨터 알고리즘이다</a:t>
            </a:r>
            <a:r>
              <a:rPr lang="en-US" altLang="ko-KR" sz="1600" b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b="0" smtClean="0">
                <a:solidFill>
                  <a:srgbClr val="FF0000"/>
                </a:solidFill>
              </a:rPr>
              <a:t>딥러닝</a:t>
            </a:r>
            <a:r>
              <a:rPr lang="ko-KR" altLang="en-US" sz="1600" b="0" smtClean="0"/>
              <a:t>은 신경망의 일종으로 아주 복잡한 연결 구조를 가진다</a:t>
            </a:r>
            <a:r>
              <a:rPr lang="en-US" altLang="ko-KR" sz="1600" b="0" smtClean="0"/>
              <a:t>.</a:t>
            </a:r>
            <a:endParaRPr lang="ko-KR" altLang="en-US" sz="1600" b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22646" y="124472"/>
            <a:ext cx="8613849" cy="568325"/>
          </a:xfrm>
        </p:spPr>
        <p:txBody>
          <a:bodyPr>
            <a:normAutofit fontScale="90000"/>
          </a:bodyPr>
          <a:lstStyle/>
          <a:p>
            <a:r>
              <a:rPr lang="ko-KR" altLang="en-US" smtClean="0"/>
              <a:t>인공지능</a:t>
            </a:r>
            <a:r>
              <a:rPr lang="en-US" altLang="ko-KR" smtClean="0"/>
              <a:t>, </a:t>
            </a:r>
            <a:r>
              <a:rPr lang="ko-KR" altLang="en-US" smtClean="0"/>
              <a:t>머신러닝</a:t>
            </a:r>
            <a:r>
              <a:rPr lang="en-US" altLang="ko-KR" smtClean="0"/>
              <a:t>, </a:t>
            </a:r>
            <a:r>
              <a:rPr lang="ko-KR" altLang="en-US" smtClean="0"/>
              <a:t>로봇</a:t>
            </a:r>
            <a:r>
              <a:rPr lang="en-US" altLang="ko-KR" smtClean="0"/>
              <a:t>, </a:t>
            </a:r>
            <a:r>
              <a:rPr lang="ko-KR" altLang="en-US" smtClean="0"/>
              <a:t>빅데이터</a:t>
            </a:r>
            <a:r>
              <a:rPr lang="en-US" altLang="ko-KR" smtClean="0"/>
              <a:t>, </a:t>
            </a:r>
            <a:r>
              <a:rPr lang="ko-KR" altLang="en-US" smtClean="0"/>
              <a:t>신경망</a:t>
            </a:r>
            <a:r>
              <a:rPr lang="en-US" altLang="ko-KR" smtClean="0"/>
              <a:t>, </a:t>
            </a:r>
            <a:r>
              <a:rPr lang="ko-KR" altLang="en-US" smtClean="0"/>
              <a:t>딥러닝</a:t>
            </a:r>
            <a:r>
              <a:rPr lang="en-US" altLang="ko-KR" smtClean="0"/>
              <a:t>…</a:t>
            </a:r>
            <a:endParaRPr lang="ko-KR" altLang="en-US"/>
          </a:p>
        </p:txBody>
      </p:sp>
      <p:pic>
        <p:nvPicPr>
          <p:cNvPr id="2052" name="Picture 4" descr="cycle gan 이미지 검색결과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901" y="4653136"/>
            <a:ext cx="2049984" cy="166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392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204863"/>
            <a:ext cx="7886700" cy="3100563"/>
          </a:xfrm>
        </p:spPr>
        <p:txBody>
          <a:bodyPr/>
          <a:lstStyle/>
          <a:p>
            <a:r>
              <a:rPr lang="ko-KR" altLang="en-US" smtClean="0">
                <a:solidFill>
                  <a:srgbClr val="FF0000"/>
                </a:solidFill>
              </a:rPr>
              <a:t>컴퓨터 성능</a:t>
            </a:r>
            <a:r>
              <a:rPr lang="ko-KR" altLang="en-US" smtClean="0"/>
              <a:t>의 비약적인 발달</a:t>
            </a:r>
            <a:endParaRPr lang="en-US" altLang="ko-KR" smtClean="0"/>
          </a:p>
          <a:p>
            <a:endParaRPr lang="en-US" altLang="ko-KR"/>
          </a:p>
          <a:p>
            <a:r>
              <a:rPr lang="ko-KR" altLang="en-US" smtClean="0">
                <a:solidFill>
                  <a:srgbClr val="FF0000"/>
                </a:solidFill>
              </a:rPr>
              <a:t>뇌과학</a:t>
            </a:r>
            <a:r>
              <a:rPr lang="ko-KR" altLang="en-US"/>
              <a:t>과</a:t>
            </a:r>
            <a:r>
              <a:rPr lang="en-US" altLang="ko-KR" smtClean="0"/>
              <a:t> </a:t>
            </a:r>
            <a:r>
              <a:rPr lang="ko-KR" altLang="en-US" smtClean="0"/>
              <a:t>유전공학</a:t>
            </a:r>
            <a:r>
              <a:rPr lang="en-US" altLang="ko-KR" smtClean="0"/>
              <a:t>, </a:t>
            </a:r>
            <a:r>
              <a:rPr lang="ko-KR" altLang="en-US" smtClean="0"/>
              <a:t>진화학의 발달</a:t>
            </a:r>
            <a:endParaRPr lang="en-US" altLang="ko-KR" smtClean="0"/>
          </a:p>
          <a:p>
            <a:endParaRPr lang="en-US" altLang="ko-KR"/>
          </a:p>
          <a:p>
            <a:r>
              <a:rPr lang="ko-KR" altLang="en-US" smtClean="0">
                <a:solidFill>
                  <a:srgbClr val="FF0000"/>
                </a:solidFill>
              </a:rPr>
              <a:t>신경망 알고리즘</a:t>
            </a:r>
            <a:r>
              <a:rPr lang="ko-KR" altLang="en-US" smtClean="0"/>
              <a:t>의 발달</a:t>
            </a:r>
            <a:endParaRPr lang="en-US" altLang="ko-KR" smtClean="0"/>
          </a:p>
          <a:p>
            <a:endParaRPr lang="en-US" altLang="ko-KR"/>
          </a:p>
          <a:p>
            <a:r>
              <a:rPr lang="ko-KR" altLang="en-US" smtClean="0"/>
              <a:t>인터넷</a:t>
            </a:r>
            <a:r>
              <a:rPr lang="en-US" altLang="ko-KR" smtClean="0"/>
              <a:t>, SNS </a:t>
            </a:r>
            <a:r>
              <a:rPr lang="ko-KR" altLang="en-US" smtClean="0"/>
              <a:t>등을 통한 </a:t>
            </a:r>
            <a:r>
              <a:rPr lang="ko-KR" altLang="en-US" smtClean="0">
                <a:solidFill>
                  <a:srgbClr val="FF0000"/>
                </a:solidFill>
              </a:rPr>
              <a:t>풍부한 데이터</a:t>
            </a:r>
            <a:r>
              <a:rPr lang="ko-KR" altLang="en-US" smtClean="0"/>
              <a:t> 수집</a:t>
            </a: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왜 </a:t>
            </a:r>
            <a:r>
              <a:rPr lang="ko-KR" altLang="en-US" u="sng" smtClean="0"/>
              <a:t>지금</a:t>
            </a:r>
            <a:r>
              <a:rPr lang="ko-KR" altLang="en-US" smtClean="0"/>
              <a:t> 인공지능인가</a:t>
            </a:r>
            <a:r>
              <a:rPr lang="en-US" altLang="ko-KR" smtClean="0"/>
              <a:t>?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11560" y="1259468"/>
            <a:ext cx="7484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/>
              <a:t>※ </a:t>
            </a:r>
            <a:r>
              <a:rPr lang="ko-KR" altLang="en-US" sz="1600" smtClean="0"/>
              <a:t>인공지능 </a:t>
            </a:r>
            <a:r>
              <a:rPr lang="ko-KR" altLang="en-US" sz="1600"/>
              <a:t>개념은 컴퓨터 태동과 동시에 연구되어 </a:t>
            </a:r>
            <a:r>
              <a:rPr lang="ko-KR" altLang="en-US" sz="1600" smtClean="0"/>
              <a:t>왔다</a:t>
            </a:r>
            <a:r>
              <a:rPr lang="en-US" altLang="ko-KR" sz="1600" smtClean="0"/>
              <a:t> </a:t>
            </a:r>
            <a:r>
              <a:rPr lang="en-US" altLang="ko-KR" sz="1600"/>
              <a:t>(1940</a:t>
            </a:r>
            <a:r>
              <a:rPr lang="ko-KR" altLang="en-US" sz="1600"/>
              <a:t>년대</a:t>
            </a:r>
            <a:r>
              <a:rPr lang="en-US" altLang="ko-KR" sz="1600"/>
              <a:t>, </a:t>
            </a:r>
            <a:r>
              <a:rPr lang="ko-KR" altLang="en-US" sz="1600" smtClean="0"/>
              <a:t>앨런 튜링</a:t>
            </a:r>
            <a:r>
              <a:rPr lang="en-US" altLang="ko-KR" sz="1600" smtClean="0"/>
              <a:t>).</a:t>
            </a:r>
          </a:p>
          <a:p>
            <a:r>
              <a:rPr lang="ko-KR" altLang="en-US" sz="1600" smtClean="0"/>
              <a:t>   하지만</a:t>
            </a:r>
            <a:r>
              <a:rPr lang="en-US" altLang="ko-KR" sz="1600" smtClean="0"/>
              <a:t>, 2000</a:t>
            </a:r>
            <a:r>
              <a:rPr lang="ko-KR" altLang="en-US" sz="1600" smtClean="0"/>
              <a:t>년대에 들어서도록 뚜렷한 성과를 거두지 못해왔다</a:t>
            </a:r>
            <a:r>
              <a:rPr lang="en-US" altLang="ko-KR" sz="1600" smtClean="0"/>
              <a:t>.</a:t>
            </a:r>
            <a:endParaRPr lang="en-US" altLang="ko-KR" sz="1600"/>
          </a:p>
        </p:txBody>
      </p:sp>
      <p:pic>
        <p:nvPicPr>
          <p:cNvPr id="7172" name="Picture 4" descr="brain ai 이미지 검색결과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686476"/>
            <a:ext cx="3069976" cy="160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925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뇌과학 개요</a:t>
            </a:r>
            <a:endParaRPr lang="ko-KR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91779"/>
            <a:ext cx="2995194" cy="2532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18468" y="3724261"/>
            <a:ext cx="183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mtClean="0"/>
              <a:t>대뇌피질</a:t>
            </a:r>
            <a:r>
              <a:rPr lang="en-US" altLang="ko-KR" smtClean="0"/>
              <a:t>(6</a:t>
            </a:r>
            <a:r>
              <a:rPr lang="ko-KR" altLang="en-US" smtClean="0"/>
              <a:t>개층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81" y="4365104"/>
            <a:ext cx="2890936" cy="1615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442274" y="596783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mtClean="0"/>
              <a:t>뉴런 구조</a:t>
            </a:r>
            <a:endParaRPr lang="ko-KR" altLang="en-US"/>
          </a:p>
        </p:txBody>
      </p:sp>
      <p:pic>
        <p:nvPicPr>
          <p:cNvPr id="1031" name="Picture 7" descr="뇌 뉴런 척수 이미지 검색결과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560" y="1484784"/>
            <a:ext cx="4309864" cy="378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283968" y="5429261"/>
            <a:ext cx="42098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mtClean="0"/>
              <a:t>뉴런은 전기신호를 전달 </a:t>
            </a:r>
            <a:r>
              <a:rPr lang="en-US" altLang="ko-KR" sz="1600" smtClean="0"/>
              <a:t>(</a:t>
            </a:r>
            <a:r>
              <a:rPr lang="ko-KR" altLang="en-US" sz="1600" smtClean="0"/>
              <a:t>한방향</a:t>
            </a:r>
            <a:r>
              <a:rPr lang="en-US" altLang="ko-KR" sz="160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mtClean="0"/>
              <a:t>뇌와 척수에서 감각</a:t>
            </a:r>
            <a:r>
              <a:rPr lang="en-US" altLang="ko-KR" sz="1600" smtClean="0"/>
              <a:t>/</a:t>
            </a:r>
            <a:r>
              <a:rPr lang="ko-KR" altLang="en-US" sz="1600" smtClean="0"/>
              <a:t>운동 중계</a:t>
            </a:r>
            <a:endParaRPr lang="en-US" altLang="ko-KR" sz="1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mtClean="0"/>
              <a:t>뉴런수</a:t>
            </a:r>
            <a:r>
              <a:rPr lang="en-US" altLang="ko-KR" sz="1600"/>
              <a:t> </a:t>
            </a:r>
            <a:r>
              <a:rPr lang="ko-KR" altLang="en-US" sz="1600" smtClean="0"/>
              <a:t>약</a:t>
            </a:r>
            <a:r>
              <a:rPr lang="en-US" altLang="ko-KR" sz="1600" smtClean="0"/>
              <a:t> 1000</a:t>
            </a:r>
            <a:r>
              <a:rPr lang="ko-KR" altLang="en-US" sz="1600" smtClean="0"/>
              <a:t>억개</a:t>
            </a:r>
            <a:r>
              <a:rPr lang="en-US" altLang="ko-KR" sz="1600" smtClean="0"/>
              <a:t>, </a:t>
            </a:r>
            <a:r>
              <a:rPr lang="ko-KR" altLang="en-US" sz="1600" smtClean="0"/>
              <a:t>시냅스 약 </a:t>
            </a:r>
            <a:r>
              <a:rPr lang="en-US" altLang="ko-KR" sz="1600" smtClean="0"/>
              <a:t>100</a:t>
            </a:r>
            <a:r>
              <a:rPr lang="ko-KR" altLang="en-US" sz="1600" smtClean="0"/>
              <a:t>조개 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319856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딥러닝 구조</a:t>
            </a:r>
            <a:endParaRPr lang="ko-KR" altLang="en-US"/>
          </a:p>
        </p:txBody>
      </p:sp>
      <p:pic>
        <p:nvPicPr>
          <p:cNvPr id="2050" name="Picture 2" descr="신겨망 이미지 검색결과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516255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/>
          <p:cNvSpPr/>
          <p:nvPr/>
        </p:nvSpPr>
        <p:spPr bwMode="auto">
          <a:xfrm>
            <a:off x="2767879" y="4719418"/>
            <a:ext cx="598090" cy="59809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1</a:t>
            </a: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타원 5"/>
          <p:cNvSpPr/>
          <p:nvPr/>
        </p:nvSpPr>
        <p:spPr bwMode="auto">
          <a:xfrm>
            <a:off x="2767879" y="5517232"/>
            <a:ext cx="598090" cy="59809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0</a:t>
            </a: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타원 6"/>
          <p:cNvSpPr/>
          <p:nvPr/>
        </p:nvSpPr>
        <p:spPr bwMode="auto">
          <a:xfrm>
            <a:off x="3995936" y="4719418"/>
            <a:ext cx="598090" cy="59809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0.5</a:t>
            </a: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타원 7"/>
          <p:cNvSpPr/>
          <p:nvPr/>
        </p:nvSpPr>
        <p:spPr bwMode="auto">
          <a:xfrm>
            <a:off x="3995936" y="5517232"/>
            <a:ext cx="598090" cy="59809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-0.5</a:t>
            </a: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타원 8"/>
          <p:cNvSpPr/>
          <p:nvPr/>
        </p:nvSpPr>
        <p:spPr bwMode="auto">
          <a:xfrm>
            <a:off x="5326145" y="5047866"/>
            <a:ext cx="598090" cy="59809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0.5</a:t>
            </a: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" name="직선 화살표 연결선 9"/>
          <p:cNvCxnSpPr>
            <a:stCxn id="4" idx="6"/>
            <a:endCxn id="7" idx="2"/>
          </p:cNvCxnSpPr>
          <p:nvPr/>
        </p:nvCxnSpPr>
        <p:spPr bwMode="auto">
          <a:xfrm>
            <a:off x="3365969" y="5018463"/>
            <a:ext cx="629967" cy="0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직선 화살표 연결선 11"/>
          <p:cNvCxnSpPr/>
          <p:nvPr/>
        </p:nvCxnSpPr>
        <p:spPr bwMode="auto">
          <a:xfrm>
            <a:off x="3365969" y="5816277"/>
            <a:ext cx="629967" cy="0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직선 화살표 연결선 12"/>
          <p:cNvCxnSpPr>
            <a:stCxn id="6" idx="6"/>
            <a:endCxn id="7" idx="2"/>
          </p:cNvCxnSpPr>
          <p:nvPr/>
        </p:nvCxnSpPr>
        <p:spPr bwMode="auto">
          <a:xfrm flipV="1">
            <a:off x="3365969" y="5018463"/>
            <a:ext cx="629967" cy="797814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직선 화살표 연결선 15"/>
          <p:cNvCxnSpPr>
            <a:endCxn id="8" idx="2"/>
          </p:cNvCxnSpPr>
          <p:nvPr/>
        </p:nvCxnSpPr>
        <p:spPr bwMode="auto">
          <a:xfrm>
            <a:off x="3365969" y="5018183"/>
            <a:ext cx="629967" cy="798094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직선 화살표 연결선 17"/>
          <p:cNvCxnSpPr>
            <a:endCxn id="9" idx="2"/>
          </p:cNvCxnSpPr>
          <p:nvPr/>
        </p:nvCxnSpPr>
        <p:spPr bwMode="auto">
          <a:xfrm>
            <a:off x="4594026" y="5018463"/>
            <a:ext cx="732119" cy="328448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직선 화살표 연결선 19"/>
          <p:cNvCxnSpPr>
            <a:endCxn id="9" idx="2"/>
          </p:cNvCxnSpPr>
          <p:nvPr/>
        </p:nvCxnSpPr>
        <p:spPr bwMode="auto">
          <a:xfrm flipV="1">
            <a:off x="4594026" y="5346911"/>
            <a:ext cx="732119" cy="469366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3436334" y="4678534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0.5</a:t>
            </a: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436334" y="5816277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0.3</a:t>
            </a: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595122" y="5086161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0.3</a:t>
            </a: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587235" y="542985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-0.5</a:t>
            </a: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715467" y="4901495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0.5</a:t>
            </a: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715467" y="560940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-0.5</a:t>
            </a:r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 bwMode="auto">
          <a:xfrm>
            <a:off x="5948629" y="5342998"/>
            <a:ext cx="629967" cy="3913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1763688" y="4863200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발가락</a:t>
            </a:r>
            <a:r>
              <a:rPr lang="en-US" altLang="ko-KR" smtClean="0"/>
              <a:t>1</a:t>
            </a:r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763688" y="5631611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발가락</a:t>
            </a: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6732240" y="5013176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아프다</a:t>
            </a:r>
            <a:r>
              <a:rPr lang="en-US" altLang="ko-KR" smtClean="0"/>
              <a:t>!</a:t>
            </a:r>
          </a:p>
          <a:p>
            <a:r>
              <a:rPr lang="en-US" altLang="ko-KR" smtClean="0"/>
              <a:t>(&gt;0)</a:t>
            </a:r>
            <a:endParaRPr lang="ko-KR" altLang="en-US"/>
          </a:p>
        </p:txBody>
      </p:sp>
      <p:pic>
        <p:nvPicPr>
          <p:cNvPr id="3074" name="Picture 2" descr="https://ml4a.github.io/images/figures/mnist_1lay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88" y="2415430"/>
            <a:ext cx="2965030" cy="158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173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딥러닝 종류</a:t>
            </a:r>
            <a:endParaRPr lang="ko-KR" altLang="en-US"/>
          </a:p>
        </p:txBody>
      </p:sp>
      <p:sp>
        <p:nvSpPr>
          <p:cNvPr id="5" name="타원 4"/>
          <p:cNvSpPr/>
          <p:nvPr/>
        </p:nvSpPr>
        <p:spPr bwMode="auto">
          <a:xfrm>
            <a:off x="4139952" y="1628800"/>
            <a:ext cx="1193181" cy="1193181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CNN</a:t>
            </a: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타원 5"/>
          <p:cNvSpPr/>
          <p:nvPr/>
        </p:nvSpPr>
        <p:spPr bwMode="auto">
          <a:xfrm>
            <a:off x="4932040" y="3020603"/>
            <a:ext cx="1193181" cy="1193181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RNN</a:t>
            </a: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타원 6"/>
          <p:cNvSpPr/>
          <p:nvPr/>
        </p:nvSpPr>
        <p:spPr bwMode="auto">
          <a:xfrm>
            <a:off x="4139952" y="4396059"/>
            <a:ext cx="1193181" cy="1193181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smtClean="0">
                <a:latin typeface="맑은 고딕" pitchFamily="50" charset="-127"/>
                <a:ea typeface="맑은 고딕" pitchFamily="50" charset="-127"/>
              </a:rPr>
              <a:t>강화학</a:t>
            </a:r>
            <a:r>
              <a:rPr lang="ko-KR" altLang="en-US" sz="2000">
                <a:latin typeface="맑은 고딕" pitchFamily="50" charset="-127"/>
                <a:ea typeface="맑은 고딕" pitchFamily="50" charset="-127"/>
              </a:rPr>
              <a:t>습</a:t>
            </a: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1403648" y="2695439"/>
            <a:ext cx="1625229" cy="184350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2857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2000">
                <a:latin typeface="맑은 고딕" pitchFamily="50" charset="-127"/>
                <a:ea typeface="맑은 고딕" pitchFamily="50" charset="-127"/>
              </a:rPr>
              <a:t>딥러닝</a:t>
            </a:r>
          </a:p>
        </p:txBody>
      </p:sp>
      <p:cxnSp>
        <p:nvCxnSpPr>
          <p:cNvPr id="10" name="직선 화살표 연결선 9"/>
          <p:cNvCxnSpPr>
            <a:endCxn id="5" idx="2"/>
          </p:cNvCxnSpPr>
          <p:nvPr/>
        </p:nvCxnSpPr>
        <p:spPr bwMode="auto">
          <a:xfrm flipV="1">
            <a:off x="3028877" y="2225391"/>
            <a:ext cx="1111075" cy="923750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직선 화살표 연결선 11"/>
          <p:cNvCxnSpPr>
            <a:stCxn id="8" idx="3"/>
            <a:endCxn id="6" idx="2"/>
          </p:cNvCxnSpPr>
          <p:nvPr/>
        </p:nvCxnSpPr>
        <p:spPr bwMode="auto">
          <a:xfrm>
            <a:off x="3028877" y="3617193"/>
            <a:ext cx="1903163" cy="1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직선 화살표 연결선 13"/>
          <p:cNvCxnSpPr>
            <a:endCxn id="7" idx="2"/>
          </p:cNvCxnSpPr>
          <p:nvPr/>
        </p:nvCxnSpPr>
        <p:spPr bwMode="auto">
          <a:xfrm>
            <a:off x="2915816" y="4085245"/>
            <a:ext cx="1224136" cy="907405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5652120" y="1902225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mtClean="0"/>
              <a:t>이미지 처리</a:t>
            </a:r>
            <a:endParaRPr lang="en-US" altLang="ko-KR" smtClean="0"/>
          </a:p>
          <a:p>
            <a:pPr algn="ctr"/>
            <a:r>
              <a:rPr lang="en-US" altLang="ko-KR" smtClean="0"/>
              <a:t>(</a:t>
            </a:r>
            <a:r>
              <a:rPr lang="ko-KR" altLang="en-US" smtClean="0"/>
              <a:t>사물인식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362411" y="3294028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mtClean="0"/>
              <a:t>자연어 처리</a:t>
            </a:r>
            <a:endParaRPr lang="en-US" altLang="ko-KR" smtClean="0"/>
          </a:p>
          <a:p>
            <a:pPr algn="ctr"/>
            <a:r>
              <a:rPr lang="en-US" altLang="ko-KR" smtClean="0"/>
              <a:t>(</a:t>
            </a:r>
            <a:r>
              <a:rPr lang="ko-KR" altLang="en-US" smtClean="0"/>
              <a:t>번역</a:t>
            </a:r>
            <a:r>
              <a:rPr lang="en-US" altLang="ko-KR" smtClean="0"/>
              <a:t>/</a:t>
            </a:r>
            <a:r>
              <a:rPr lang="ko-KR" altLang="en-US" smtClean="0"/>
              <a:t>채팅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419391" y="4669484"/>
            <a:ext cx="2032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mtClean="0"/>
              <a:t>인공생명체</a:t>
            </a:r>
            <a:endParaRPr lang="en-US" altLang="ko-KR" smtClean="0"/>
          </a:p>
          <a:p>
            <a:pPr algn="ctr"/>
            <a:r>
              <a:rPr lang="en-US" altLang="ko-KR" smtClean="0"/>
              <a:t>(</a:t>
            </a:r>
            <a:r>
              <a:rPr lang="ko-KR" altLang="en-US" smtClean="0"/>
              <a:t>게임</a:t>
            </a:r>
            <a:r>
              <a:rPr lang="en-US" altLang="ko-KR" smtClean="0"/>
              <a:t>/</a:t>
            </a:r>
            <a:r>
              <a:rPr lang="ko-KR" altLang="en-US" smtClean="0"/>
              <a:t>시뮬레이션</a:t>
            </a:r>
            <a:r>
              <a:rPr lang="en-US" altLang="ko-KR" smtClean="0"/>
              <a:t>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107092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lank">
      <a:majorFont>
        <a:latin typeface="Trebuchet MS"/>
        <a:ea typeface="굴림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rgbClr val="80808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2075" tIns="46038" rIns="92075" bIns="46038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맑은 고딕" pitchFamily="50" charset="-127"/>
            <a:ea typeface="맑은 고딕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rgbClr val="80808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2075" tIns="46038" rIns="92075" bIns="46038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맑은 고딕" pitchFamily="50" charset="-127"/>
            <a:ea typeface="맑은 고딕" pitchFamily="50" charset="-127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99"/>
        </a:accent1>
        <a:accent2>
          <a:srgbClr val="FF6600"/>
        </a:accent2>
        <a:accent3>
          <a:srgbClr val="FFFFFF"/>
        </a:accent3>
        <a:accent4>
          <a:srgbClr val="000000"/>
        </a:accent4>
        <a:accent5>
          <a:srgbClr val="AAB8CA"/>
        </a:accent5>
        <a:accent6>
          <a:srgbClr val="E75C00"/>
        </a:accent6>
        <a:hlink>
          <a:srgbClr val="663399"/>
        </a:hlink>
        <a:folHlink>
          <a:srgbClr val="FF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6633"/>
        </a:accent1>
        <a:accent2>
          <a:srgbClr val="336666"/>
        </a:accent2>
        <a:accent3>
          <a:srgbClr val="FFFFFF"/>
        </a:accent3>
        <a:accent4>
          <a:srgbClr val="000000"/>
        </a:accent4>
        <a:accent5>
          <a:srgbClr val="ADB8AD"/>
        </a:accent5>
        <a:accent6>
          <a:srgbClr val="2D5C5C"/>
        </a:accent6>
        <a:hlink>
          <a:srgbClr val="990033"/>
        </a:hlink>
        <a:folHlink>
          <a:srgbClr val="66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CCCC33"/>
        </a:accent1>
        <a:accent2>
          <a:srgbClr val="66CC00"/>
        </a:accent2>
        <a:accent3>
          <a:srgbClr val="FFFFFF"/>
        </a:accent3>
        <a:accent4>
          <a:srgbClr val="000000"/>
        </a:accent4>
        <a:accent5>
          <a:srgbClr val="E2E2AD"/>
        </a:accent5>
        <a:accent6>
          <a:srgbClr val="5CB900"/>
        </a:accent6>
        <a:hlink>
          <a:srgbClr val="0099CC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프레젠테이션1" id="{C12A5C18-07FC-4EC4-9A1D-A05CBB1CD9AA}" vid="{9691ECFF-25C6-4751-9F7F-507ECF8F84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판교빅파이센터 교육 양식</Template>
  <TotalTime>61836</TotalTime>
  <Words>811</Words>
  <Application>Microsoft Office PowerPoint</Application>
  <PresentationFormat>화면 슬라이드 쇼(4:3)</PresentationFormat>
  <Paragraphs>156</Paragraphs>
  <Slides>19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굴림</vt:lpstr>
      <vt:lpstr>Arial</vt:lpstr>
      <vt:lpstr>Trebuchet MS</vt:lpstr>
      <vt:lpstr>맑은 고딕</vt:lpstr>
      <vt:lpstr>다음_SemiBold</vt:lpstr>
      <vt:lpstr>Wingdings</vt:lpstr>
      <vt:lpstr>나눔고딕</vt:lpstr>
      <vt:lpstr>Blank</vt:lpstr>
      <vt:lpstr>[특강] 인공지능과 미래    2020.8.31 한국IT비즈니스진흥협회 강사 김현호</vt:lpstr>
      <vt:lpstr>컴퓨터 산업의 혁명들</vt:lpstr>
      <vt:lpstr>인공지능(AI) 이란 무엇인가?</vt:lpstr>
      <vt:lpstr>생활 속의 인공지능</vt:lpstr>
      <vt:lpstr>인공지능, 머신러닝, 로봇, 빅데이터, 신경망, 딥러닝…</vt:lpstr>
      <vt:lpstr>왜 지금 인공지능인가?</vt:lpstr>
      <vt:lpstr>뇌과학 개요</vt:lpstr>
      <vt:lpstr>딥러닝 구조</vt:lpstr>
      <vt:lpstr>딥러닝 종류</vt:lpstr>
      <vt:lpstr>이미지 처리 (CNN)</vt:lpstr>
      <vt:lpstr>자연어 처리 (RNN)</vt:lpstr>
      <vt:lpstr>강화학습</vt:lpstr>
      <vt:lpstr>최신기술 (이미지분류)</vt:lpstr>
      <vt:lpstr>최신기술 (YOLO)</vt:lpstr>
      <vt:lpstr>최신기술 (GAN)</vt:lpstr>
      <vt:lpstr>최신기술 (BERT)</vt:lpstr>
      <vt:lpstr>인공지능의 도전과제</vt:lpstr>
      <vt:lpstr>인공지능과 산업</vt:lpstr>
      <vt:lpstr>기업들의 투자 현황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Tony</dc:creator>
  <cp:lastModifiedBy>hwangheui lee</cp:lastModifiedBy>
  <cp:revision>913</cp:revision>
  <cp:lastPrinted>2017-10-26T10:44:58Z</cp:lastPrinted>
  <dcterms:created xsi:type="dcterms:W3CDTF">2016-06-17T21:45:26Z</dcterms:created>
  <dcterms:modified xsi:type="dcterms:W3CDTF">2020-08-31T05:29:09Z</dcterms:modified>
</cp:coreProperties>
</file>